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8.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1" r:id="rId4"/>
    <p:sldMasterId id="2147483697" r:id="rId5"/>
    <p:sldMasterId id="2147483733" r:id="rId6"/>
    <p:sldMasterId id="2147483744" r:id="rId7"/>
    <p:sldMasterId id="2147483766" r:id="rId8"/>
    <p:sldMasterId id="2147483648" r:id="rId9"/>
    <p:sldMasterId id="2147483772" r:id="rId10"/>
    <p:sldMasterId id="2147484887" r:id="rId11"/>
    <p:sldMasterId id="2147484811" r:id="rId12"/>
  </p:sldMasterIdLst>
  <p:notesMasterIdLst>
    <p:notesMasterId r:id="rId69"/>
  </p:notesMasterIdLst>
  <p:sldIdLst>
    <p:sldId id="539" r:id="rId13"/>
    <p:sldId id="257" r:id="rId14"/>
    <p:sldId id="2147468107" r:id="rId15"/>
    <p:sldId id="2147468121" r:id="rId16"/>
    <p:sldId id="2147468109" r:id="rId17"/>
    <p:sldId id="2147468113" r:id="rId18"/>
    <p:sldId id="2147468084" r:id="rId19"/>
    <p:sldId id="2147468076" r:id="rId20"/>
    <p:sldId id="2203" r:id="rId21"/>
    <p:sldId id="2202" r:id="rId22"/>
    <p:sldId id="2076136501" r:id="rId23"/>
    <p:sldId id="2143188019" r:id="rId24"/>
    <p:sldId id="804" r:id="rId25"/>
    <p:sldId id="2143188024" r:id="rId26"/>
    <p:sldId id="2143188035" r:id="rId27"/>
    <p:sldId id="2143188025" r:id="rId28"/>
    <p:sldId id="2143188026" r:id="rId29"/>
    <p:sldId id="2143188029" r:id="rId30"/>
    <p:sldId id="2143188053" r:id="rId31"/>
    <p:sldId id="2143188047" r:id="rId32"/>
    <p:sldId id="2143188050" r:id="rId33"/>
    <p:sldId id="2147468110" r:id="rId34"/>
    <p:sldId id="2147468112" r:id="rId35"/>
    <p:sldId id="2147468111" r:id="rId36"/>
    <p:sldId id="2143188023" r:id="rId37"/>
    <p:sldId id="2143188034" r:id="rId38"/>
    <p:sldId id="2143188037" r:id="rId39"/>
    <p:sldId id="260" r:id="rId40"/>
    <p:sldId id="2147468118" r:id="rId41"/>
    <p:sldId id="284" r:id="rId42"/>
    <p:sldId id="285" r:id="rId43"/>
    <p:sldId id="275" r:id="rId44"/>
    <p:sldId id="259" r:id="rId45"/>
    <p:sldId id="2147468119" r:id="rId46"/>
    <p:sldId id="274" r:id="rId47"/>
    <p:sldId id="261" r:id="rId48"/>
    <p:sldId id="280" r:id="rId49"/>
    <p:sldId id="278" r:id="rId50"/>
    <p:sldId id="277" r:id="rId51"/>
    <p:sldId id="276" r:id="rId52"/>
    <p:sldId id="262" r:id="rId53"/>
    <p:sldId id="263" r:id="rId54"/>
    <p:sldId id="271" r:id="rId55"/>
    <p:sldId id="266" r:id="rId56"/>
    <p:sldId id="287" r:id="rId57"/>
    <p:sldId id="265" r:id="rId58"/>
    <p:sldId id="279" r:id="rId59"/>
    <p:sldId id="2147468082" r:id="rId60"/>
    <p:sldId id="2147468114" r:id="rId61"/>
    <p:sldId id="2147468115" r:id="rId62"/>
    <p:sldId id="2147468087" r:id="rId63"/>
    <p:sldId id="2147468120" r:id="rId64"/>
    <p:sldId id="2147468067" r:id="rId65"/>
    <p:sldId id="315" r:id="rId66"/>
    <p:sldId id="2147468108" r:id="rId67"/>
    <p:sldId id="316"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D62136-D999-6241-2145-922EE9C54DCB}" v="4" dt="2025-02-01T01:52:29.560"/>
    <p1510:client id="{AD24718C-BA95-7343-B629-B011B2AFF938}" v="14" dt="2025-02-01T00:46:34.455"/>
    <p1510:client id="{C564BA2B-E02F-D05D-AA0A-A036EF24A1B7}" v="2" dt="2025-02-01T00:56:50.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 Type="http://schemas.openxmlformats.org/officeDocument/2006/relationships/slideMaster" Target="slideMasters/slideMaster4.xml"/><Relationship Id="rId71"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3EC670-634D-48B3-86FC-B4CEB74AA99A}"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C9CC0D22-657D-4A85-A3C5-747224F8C926}">
      <dgm:prSet/>
      <dgm:spPr/>
      <dgm:t>
        <a:bodyPr/>
        <a:lstStyle/>
        <a:p>
          <a:r>
            <a:rPr lang="en-US"/>
            <a:t>Introductions</a:t>
          </a:r>
        </a:p>
      </dgm:t>
    </dgm:pt>
    <dgm:pt modelId="{6F5B6F49-D618-4B54-897A-ED145B62AE8C}" type="parTrans" cxnId="{A683E852-11C4-4520-8B19-11A95BB5DE15}">
      <dgm:prSet/>
      <dgm:spPr/>
      <dgm:t>
        <a:bodyPr/>
        <a:lstStyle/>
        <a:p>
          <a:endParaRPr lang="en-US"/>
        </a:p>
      </dgm:t>
    </dgm:pt>
    <dgm:pt modelId="{66AE5245-5AD8-46F8-8D89-7EDA164F38A6}" type="sibTrans" cxnId="{A683E852-11C4-4520-8B19-11A95BB5DE15}">
      <dgm:prSet phldrT="01"/>
      <dgm:spPr/>
      <dgm:t>
        <a:bodyPr/>
        <a:lstStyle/>
        <a:p>
          <a:r>
            <a:rPr lang="en-US"/>
            <a:t>01</a:t>
          </a:r>
        </a:p>
      </dgm:t>
    </dgm:pt>
    <dgm:pt modelId="{F38FA180-E65A-445F-91B5-A97EA1319F66}">
      <dgm:prSet/>
      <dgm:spPr/>
      <dgm:t>
        <a:bodyPr/>
        <a:lstStyle/>
        <a:p>
          <a:r>
            <a:rPr lang="en-US"/>
            <a:t>Digital Transformation Stories</a:t>
          </a:r>
        </a:p>
      </dgm:t>
    </dgm:pt>
    <dgm:pt modelId="{C4285CB7-584A-48CB-9BD3-D351115F0737}" type="parTrans" cxnId="{400A1E21-B91E-4BFE-ACDD-39ACFBCDDC55}">
      <dgm:prSet/>
      <dgm:spPr/>
      <dgm:t>
        <a:bodyPr/>
        <a:lstStyle/>
        <a:p>
          <a:endParaRPr lang="en-US"/>
        </a:p>
      </dgm:t>
    </dgm:pt>
    <dgm:pt modelId="{46C9AF9F-284F-4234-90A9-0A5F62422AEC}" type="sibTrans" cxnId="{400A1E21-B91E-4BFE-ACDD-39ACFBCDDC55}">
      <dgm:prSet phldrT="02"/>
      <dgm:spPr/>
      <dgm:t>
        <a:bodyPr/>
        <a:lstStyle/>
        <a:p>
          <a:r>
            <a:rPr lang="en-US"/>
            <a:t>02</a:t>
          </a:r>
        </a:p>
      </dgm:t>
    </dgm:pt>
    <dgm:pt modelId="{67F29545-4AD7-4308-B7C3-92DC776E8261}">
      <dgm:prSet/>
      <dgm:spPr/>
      <dgm:t>
        <a:bodyPr/>
        <a:lstStyle/>
        <a:p>
          <a:r>
            <a:rPr lang="en-US"/>
            <a:t>Power Platform Overview</a:t>
          </a:r>
        </a:p>
      </dgm:t>
    </dgm:pt>
    <dgm:pt modelId="{D40C3093-20FC-44EB-8A88-781578A50EB1}" type="parTrans" cxnId="{A34680DC-2DB3-45A2-9DBB-E897D74303B9}">
      <dgm:prSet/>
      <dgm:spPr/>
      <dgm:t>
        <a:bodyPr/>
        <a:lstStyle/>
        <a:p>
          <a:endParaRPr lang="en-US"/>
        </a:p>
      </dgm:t>
    </dgm:pt>
    <dgm:pt modelId="{3F26851A-5846-41C7-89BC-CBED37B6444C}" type="sibTrans" cxnId="{A34680DC-2DB3-45A2-9DBB-E897D74303B9}">
      <dgm:prSet phldrT="03"/>
      <dgm:spPr/>
      <dgm:t>
        <a:bodyPr/>
        <a:lstStyle/>
        <a:p>
          <a:r>
            <a:rPr lang="en-US"/>
            <a:t>03</a:t>
          </a:r>
        </a:p>
      </dgm:t>
    </dgm:pt>
    <dgm:pt modelId="{B310C61A-CC52-4FA7-B3F3-9ADCF3E57AD9}">
      <dgm:prSet/>
      <dgm:spPr/>
      <dgm:t>
        <a:bodyPr/>
        <a:lstStyle/>
        <a:p>
          <a:r>
            <a:rPr lang="en-US"/>
            <a:t>Dataverse</a:t>
          </a:r>
        </a:p>
      </dgm:t>
    </dgm:pt>
    <dgm:pt modelId="{502C0D57-FDA7-4B59-823B-770AB61D7646}" type="parTrans" cxnId="{45C88180-E88F-4AA2-A546-C4DA32FA36D5}">
      <dgm:prSet/>
      <dgm:spPr/>
      <dgm:t>
        <a:bodyPr/>
        <a:lstStyle/>
        <a:p>
          <a:endParaRPr lang="en-US"/>
        </a:p>
      </dgm:t>
    </dgm:pt>
    <dgm:pt modelId="{7E868701-0775-454D-AF66-38C4DE307716}" type="sibTrans" cxnId="{45C88180-E88F-4AA2-A546-C4DA32FA36D5}">
      <dgm:prSet phldrT="04"/>
      <dgm:spPr/>
      <dgm:t>
        <a:bodyPr/>
        <a:lstStyle/>
        <a:p>
          <a:r>
            <a:rPr lang="en-US"/>
            <a:t>04</a:t>
          </a:r>
        </a:p>
      </dgm:t>
    </dgm:pt>
    <dgm:pt modelId="{0E2A47A0-5FAB-4313-9015-654A407079C2}">
      <dgm:prSet/>
      <dgm:spPr/>
      <dgm:t>
        <a:bodyPr/>
        <a:lstStyle/>
        <a:p>
          <a:r>
            <a:rPr lang="en-US"/>
            <a:t>Dynamics First Party Apps</a:t>
          </a:r>
        </a:p>
      </dgm:t>
    </dgm:pt>
    <dgm:pt modelId="{3A93B4D3-8507-4682-96BF-09B0A1B3EA16}" type="parTrans" cxnId="{CA31CB9A-88FC-4E3F-B9CB-7C9368AC98E4}">
      <dgm:prSet/>
      <dgm:spPr/>
      <dgm:t>
        <a:bodyPr/>
        <a:lstStyle/>
        <a:p>
          <a:endParaRPr lang="en-US"/>
        </a:p>
      </dgm:t>
    </dgm:pt>
    <dgm:pt modelId="{D5BCEB7D-4FFE-408D-81B3-ED417D60C55A}" type="sibTrans" cxnId="{CA31CB9A-88FC-4E3F-B9CB-7C9368AC98E4}">
      <dgm:prSet phldrT="05"/>
      <dgm:spPr/>
      <dgm:t>
        <a:bodyPr/>
        <a:lstStyle/>
        <a:p>
          <a:r>
            <a:rPr lang="en-US"/>
            <a:t>05</a:t>
          </a:r>
        </a:p>
      </dgm:t>
    </dgm:pt>
    <dgm:pt modelId="{7074BBE5-710A-4736-82BA-B78FE07AB360}">
      <dgm:prSet/>
      <dgm:spPr/>
      <dgm:t>
        <a:bodyPr/>
        <a:lstStyle/>
        <a:p>
          <a:r>
            <a:rPr lang="en-US"/>
            <a:t>Q&amp;A</a:t>
          </a:r>
        </a:p>
      </dgm:t>
    </dgm:pt>
    <dgm:pt modelId="{3FDB24D9-63D3-4E7F-90B0-7AE9F5A2BF5B}" type="parTrans" cxnId="{017694A7-B633-484E-B52A-7AE991E6E9D0}">
      <dgm:prSet/>
      <dgm:spPr/>
      <dgm:t>
        <a:bodyPr/>
        <a:lstStyle/>
        <a:p>
          <a:endParaRPr lang="en-US"/>
        </a:p>
      </dgm:t>
    </dgm:pt>
    <dgm:pt modelId="{F77B9A51-8A26-4BC4-8FEF-6D2DF7F676D7}" type="sibTrans" cxnId="{017694A7-B633-484E-B52A-7AE991E6E9D0}">
      <dgm:prSet phldrT="06"/>
      <dgm:spPr/>
      <dgm:t>
        <a:bodyPr/>
        <a:lstStyle/>
        <a:p>
          <a:r>
            <a:rPr lang="en-US"/>
            <a:t>06</a:t>
          </a:r>
        </a:p>
        <a:p>
          <a:endParaRPr lang="en-US"/>
        </a:p>
      </dgm:t>
    </dgm:pt>
    <dgm:pt modelId="{1FE57AED-5369-435F-8300-89DE1E86A9B4}" type="pres">
      <dgm:prSet presAssocID="{303EC670-634D-48B3-86FC-B4CEB74AA99A}" presName="Name0" presStyleCnt="0">
        <dgm:presLayoutVars>
          <dgm:animLvl val="lvl"/>
          <dgm:resizeHandles val="exact"/>
        </dgm:presLayoutVars>
      </dgm:prSet>
      <dgm:spPr/>
    </dgm:pt>
    <dgm:pt modelId="{D90CD8AD-F718-49B7-B275-B30CFB91A696}" type="pres">
      <dgm:prSet presAssocID="{C9CC0D22-657D-4A85-A3C5-747224F8C926}" presName="compositeNode" presStyleCnt="0">
        <dgm:presLayoutVars>
          <dgm:bulletEnabled val="1"/>
        </dgm:presLayoutVars>
      </dgm:prSet>
      <dgm:spPr/>
    </dgm:pt>
    <dgm:pt modelId="{DD5210E7-B2CA-41CD-8BD4-F27F11702273}" type="pres">
      <dgm:prSet presAssocID="{C9CC0D22-657D-4A85-A3C5-747224F8C926}" presName="bgRect" presStyleLbl="alignNode1" presStyleIdx="0" presStyleCnt="6"/>
      <dgm:spPr/>
    </dgm:pt>
    <dgm:pt modelId="{F6DDC334-4B2D-4439-AED3-1676B80B4D5F}" type="pres">
      <dgm:prSet presAssocID="{66AE5245-5AD8-46F8-8D89-7EDA164F38A6}" presName="sibTransNodeRect" presStyleLbl="alignNode1" presStyleIdx="0" presStyleCnt="6">
        <dgm:presLayoutVars>
          <dgm:chMax val="0"/>
          <dgm:bulletEnabled val="1"/>
        </dgm:presLayoutVars>
      </dgm:prSet>
      <dgm:spPr/>
    </dgm:pt>
    <dgm:pt modelId="{81A68A79-C7E9-42F9-85FF-9E67C61850AE}" type="pres">
      <dgm:prSet presAssocID="{C9CC0D22-657D-4A85-A3C5-747224F8C926}" presName="nodeRect" presStyleLbl="alignNode1" presStyleIdx="0" presStyleCnt="6">
        <dgm:presLayoutVars>
          <dgm:bulletEnabled val="1"/>
        </dgm:presLayoutVars>
      </dgm:prSet>
      <dgm:spPr/>
    </dgm:pt>
    <dgm:pt modelId="{7747D755-5E26-4354-99BF-934F37C14646}" type="pres">
      <dgm:prSet presAssocID="{66AE5245-5AD8-46F8-8D89-7EDA164F38A6}" presName="sibTrans" presStyleCnt="0"/>
      <dgm:spPr/>
    </dgm:pt>
    <dgm:pt modelId="{C01CEC82-B8C0-46A6-A992-7A50C094DAAF}" type="pres">
      <dgm:prSet presAssocID="{F38FA180-E65A-445F-91B5-A97EA1319F66}" presName="compositeNode" presStyleCnt="0">
        <dgm:presLayoutVars>
          <dgm:bulletEnabled val="1"/>
        </dgm:presLayoutVars>
      </dgm:prSet>
      <dgm:spPr/>
    </dgm:pt>
    <dgm:pt modelId="{4EEAD750-CB47-4F6C-AFDE-DF9DA2E24BA7}" type="pres">
      <dgm:prSet presAssocID="{F38FA180-E65A-445F-91B5-A97EA1319F66}" presName="bgRect" presStyleLbl="alignNode1" presStyleIdx="1" presStyleCnt="6"/>
      <dgm:spPr/>
    </dgm:pt>
    <dgm:pt modelId="{03D38D77-9481-4F1A-B679-1B205CB00BCA}" type="pres">
      <dgm:prSet presAssocID="{46C9AF9F-284F-4234-90A9-0A5F62422AEC}" presName="sibTransNodeRect" presStyleLbl="alignNode1" presStyleIdx="1" presStyleCnt="6">
        <dgm:presLayoutVars>
          <dgm:chMax val="0"/>
          <dgm:bulletEnabled val="1"/>
        </dgm:presLayoutVars>
      </dgm:prSet>
      <dgm:spPr/>
    </dgm:pt>
    <dgm:pt modelId="{D5481B05-540F-47D2-A290-413A22549617}" type="pres">
      <dgm:prSet presAssocID="{F38FA180-E65A-445F-91B5-A97EA1319F66}" presName="nodeRect" presStyleLbl="alignNode1" presStyleIdx="1" presStyleCnt="6">
        <dgm:presLayoutVars>
          <dgm:bulletEnabled val="1"/>
        </dgm:presLayoutVars>
      </dgm:prSet>
      <dgm:spPr/>
    </dgm:pt>
    <dgm:pt modelId="{C5CAB137-BB26-431F-A293-81F793DD7C6D}" type="pres">
      <dgm:prSet presAssocID="{46C9AF9F-284F-4234-90A9-0A5F62422AEC}" presName="sibTrans" presStyleCnt="0"/>
      <dgm:spPr/>
    </dgm:pt>
    <dgm:pt modelId="{585727C2-ADD7-4753-B415-BCD696C4CD28}" type="pres">
      <dgm:prSet presAssocID="{67F29545-4AD7-4308-B7C3-92DC776E8261}" presName="compositeNode" presStyleCnt="0">
        <dgm:presLayoutVars>
          <dgm:bulletEnabled val="1"/>
        </dgm:presLayoutVars>
      </dgm:prSet>
      <dgm:spPr/>
    </dgm:pt>
    <dgm:pt modelId="{9FC36CCB-475B-4C76-8A94-E9506ED9CA10}" type="pres">
      <dgm:prSet presAssocID="{67F29545-4AD7-4308-B7C3-92DC776E8261}" presName="bgRect" presStyleLbl="alignNode1" presStyleIdx="2" presStyleCnt="6"/>
      <dgm:spPr/>
    </dgm:pt>
    <dgm:pt modelId="{CB489981-AF84-457C-831E-D58C5EDEA535}" type="pres">
      <dgm:prSet presAssocID="{3F26851A-5846-41C7-89BC-CBED37B6444C}" presName="sibTransNodeRect" presStyleLbl="alignNode1" presStyleIdx="2" presStyleCnt="6">
        <dgm:presLayoutVars>
          <dgm:chMax val="0"/>
          <dgm:bulletEnabled val="1"/>
        </dgm:presLayoutVars>
      </dgm:prSet>
      <dgm:spPr/>
    </dgm:pt>
    <dgm:pt modelId="{89E75630-107A-4011-A616-612BF8BFC8D3}" type="pres">
      <dgm:prSet presAssocID="{67F29545-4AD7-4308-B7C3-92DC776E8261}" presName="nodeRect" presStyleLbl="alignNode1" presStyleIdx="2" presStyleCnt="6">
        <dgm:presLayoutVars>
          <dgm:bulletEnabled val="1"/>
        </dgm:presLayoutVars>
      </dgm:prSet>
      <dgm:spPr/>
    </dgm:pt>
    <dgm:pt modelId="{57FC4991-FFE7-42A9-9D3D-9DD6926A3C3A}" type="pres">
      <dgm:prSet presAssocID="{3F26851A-5846-41C7-89BC-CBED37B6444C}" presName="sibTrans" presStyleCnt="0"/>
      <dgm:spPr/>
    </dgm:pt>
    <dgm:pt modelId="{ACAF1B33-C07B-4B83-8A46-5D3709E1A497}" type="pres">
      <dgm:prSet presAssocID="{B310C61A-CC52-4FA7-B3F3-9ADCF3E57AD9}" presName="compositeNode" presStyleCnt="0">
        <dgm:presLayoutVars>
          <dgm:bulletEnabled val="1"/>
        </dgm:presLayoutVars>
      </dgm:prSet>
      <dgm:spPr/>
    </dgm:pt>
    <dgm:pt modelId="{58B4113A-0B24-4B42-87FE-388BC77129D2}" type="pres">
      <dgm:prSet presAssocID="{B310C61A-CC52-4FA7-B3F3-9ADCF3E57AD9}" presName="bgRect" presStyleLbl="alignNode1" presStyleIdx="3" presStyleCnt="6"/>
      <dgm:spPr/>
    </dgm:pt>
    <dgm:pt modelId="{25F3CC3E-660D-40F8-8B64-E8BEB4B23804}" type="pres">
      <dgm:prSet presAssocID="{7E868701-0775-454D-AF66-38C4DE307716}" presName="sibTransNodeRect" presStyleLbl="alignNode1" presStyleIdx="3" presStyleCnt="6">
        <dgm:presLayoutVars>
          <dgm:chMax val="0"/>
          <dgm:bulletEnabled val="1"/>
        </dgm:presLayoutVars>
      </dgm:prSet>
      <dgm:spPr/>
    </dgm:pt>
    <dgm:pt modelId="{2141170F-9008-4881-BE62-6A626AAE2D20}" type="pres">
      <dgm:prSet presAssocID="{B310C61A-CC52-4FA7-B3F3-9ADCF3E57AD9}" presName="nodeRect" presStyleLbl="alignNode1" presStyleIdx="3" presStyleCnt="6">
        <dgm:presLayoutVars>
          <dgm:bulletEnabled val="1"/>
        </dgm:presLayoutVars>
      </dgm:prSet>
      <dgm:spPr/>
    </dgm:pt>
    <dgm:pt modelId="{5ADC63B5-0217-49A9-A444-6B1B5918BE88}" type="pres">
      <dgm:prSet presAssocID="{7E868701-0775-454D-AF66-38C4DE307716}" presName="sibTrans" presStyleCnt="0"/>
      <dgm:spPr/>
    </dgm:pt>
    <dgm:pt modelId="{A62635E7-6043-4D1E-A5F8-F9042EAFAC3C}" type="pres">
      <dgm:prSet presAssocID="{0E2A47A0-5FAB-4313-9015-654A407079C2}" presName="compositeNode" presStyleCnt="0">
        <dgm:presLayoutVars>
          <dgm:bulletEnabled val="1"/>
        </dgm:presLayoutVars>
      </dgm:prSet>
      <dgm:spPr/>
    </dgm:pt>
    <dgm:pt modelId="{D4A58EC1-1D18-48C4-BF82-15DED1FE237D}" type="pres">
      <dgm:prSet presAssocID="{0E2A47A0-5FAB-4313-9015-654A407079C2}" presName="bgRect" presStyleLbl="alignNode1" presStyleIdx="4" presStyleCnt="6"/>
      <dgm:spPr/>
    </dgm:pt>
    <dgm:pt modelId="{D67918D3-0C32-46FF-88CE-40FA28D06084}" type="pres">
      <dgm:prSet presAssocID="{D5BCEB7D-4FFE-408D-81B3-ED417D60C55A}" presName="sibTransNodeRect" presStyleLbl="alignNode1" presStyleIdx="4" presStyleCnt="6">
        <dgm:presLayoutVars>
          <dgm:chMax val="0"/>
          <dgm:bulletEnabled val="1"/>
        </dgm:presLayoutVars>
      </dgm:prSet>
      <dgm:spPr/>
    </dgm:pt>
    <dgm:pt modelId="{767E4427-E92A-432C-8004-D5DF7007770E}" type="pres">
      <dgm:prSet presAssocID="{0E2A47A0-5FAB-4313-9015-654A407079C2}" presName="nodeRect" presStyleLbl="alignNode1" presStyleIdx="4" presStyleCnt="6">
        <dgm:presLayoutVars>
          <dgm:bulletEnabled val="1"/>
        </dgm:presLayoutVars>
      </dgm:prSet>
      <dgm:spPr/>
    </dgm:pt>
    <dgm:pt modelId="{6EF9B833-3B45-486E-81FD-7F225096BC22}" type="pres">
      <dgm:prSet presAssocID="{D5BCEB7D-4FFE-408D-81B3-ED417D60C55A}" presName="sibTrans" presStyleCnt="0"/>
      <dgm:spPr/>
    </dgm:pt>
    <dgm:pt modelId="{2FD2D7A0-72D2-4C24-B137-FEC1B3A95164}" type="pres">
      <dgm:prSet presAssocID="{7074BBE5-710A-4736-82BA-B78FE07AB360}" presName="compositeNode" presStyleCnt="0">
        <dgm:presLayoutVars>
          <dgm:bulletEnabled val="1"/>
        </dgm:presLayoutVars>
      </dgm:prSet>
      <dgm:spPr/>
    </dgm:pt>
    <dgm:pt modelId="{4C53C1BB-7367-4B98-BDAC-EFBA7E554C86}" type="pres">
      <dgm:prSet presAssocID="{7074BBE5-710A-4736-82BA-B78FE07AB360}" presName="bgRect" presStyleLbl="alignNode1" presStyleIdx="5" presStyleCnt="6"/>
      <dgm:spPr/>
    </dgm:pt>
    <dgm:pt modelId="{DABB24CE-CD7B-49FA-B5C7-C79EB682C5E4}" type="pres">
      <dgm:prSet presAssocID="{F77B9A51-8A26-4BC4-8FEF-6D2DF7F676D7}" presName="sibTransNodeRect" presStyleLbl="alignNode1" presStyleIdx="5" presStyleCnt="6">
        <dgm:presLayoutVars>
          <dgm:chMax val="0"/>
          <dgm:bulletEnabled val="1"/>
        </dgm:presLayoutVars>
      </dgm:prSet>
      <dgm:spPr/>
    </dgm:pt>
    <dgm:pt modelId="{21D3BCC0-7AE7-4AA3-AEA4-56F6681D4295}" type="pres">
      <dgm:prSet presAssocID="{7074BBE5-710A-4736-82BA-B78FE07AB360}" presName="nodeRect" presStyleLbl="alignNode1" presStyleIdx="5" presStyleCnt="6">
        <dgm:presLayoutVars>
          <dgm:bulletEnabled val="1"/>
        </dgm:presLayoutVars>
      </dgm:prSet>
      <dgm:spPr/>
    </dgm:pt>
  </dgm:ptLst>
  <dgm:cxnLst>
    <dgm:cxn modelId="{6F6F9809-570B-45EB-8E33-70A9F598E568}" type="presOf" srcId="{0E2A47A0-5FAB-4313-9015-654A407079C2}" destId="{D4A58EC1-1D18-48C4-BF82-15DED1FE237D}" srcOrd="0" destOrd="0" presId="urn:microsoft.com/office/officeart/2016/7/layout/LinearBlockProcessNumbered"/>
    <dgm:cxn modelId="{5FB05E1D-8F5B-4573-9B2C-EB6D49844AD6}" type="presOf" srcId="{B310C61A-CC52-4FA7-B3F3-9ADCF3E57AD9}" destId="{58B4113A-0B24-4B42-87FE-388BC77129D2}" srcOrd="0" destOrd="0" presId="urn:microsoft.com/office/officeart/2016/7/layout/LinearBlockProcessNumbered"/>
    <dgm:cxn modelId="{400A1E21-B91E-4BFE-ACDD-39ACFBCDDC55}" srcId="{303EC670-634D-48B3-86FC-B4CEB74AA99A}" destId="{F38FA180-E65A-445F-91B5-A97EA1319F66}" srcOrd="1" destOrd="0" parTransId="{C4285CB7-584A-48CB-9BD3-D351115F0737}" sibTransId="{46C9AF9F-284F-4234-90A9-0A5F62422AEC}"/>
    <dgm:cxn modelId="{EA15222B-2745-409C-A740-F9FAE5322B3B}" type="presOf" srcId="{F77B9A51-8A26-4BC4-8FEF-6D2DF7F676D7}" destId="{DABB24CE-CD7B-49FA-B5C7-C79EB682C5E4}" srcOrd="0" destOrd="0" presId="urn:microsoft.com/office/officeart/2016/7/layout/LinearBlockProcessNumbered"/>
    <dgm:cxn modelId="{2E1CE638-30B4-4D0A-86AE-7655576B22EE}" type="presOf" srcId="{67F29545-4AD7-4308-B7C3-92DC776E8261}" destId="{89E75630-107A-4011-A616-612BF8BFC8D3}" srcOrd="1" destOrd="0" presId="urn:microsoft.com/office/officeart/2016/7/layout/LinearBlockProcessNumbered"/>
    <dgm:cxn modelId="{0FF5C13D-B81C-4EF3-8367-F11E0C8C994B}" type="presOf" srcId="{67F29545-4AD7-4308-B7C3-92DC776E8261}" destId="{9FC36CCB-475B-4C76-8A94-E9506ED9CA10}" srcOrd="0" destOrd="0" presId="urn:microsoft.com/office/officeart/2016/7/layout/LinearBlockProcessNumbered"/>
    <dgm:cxn modelId="{F66CF65D-5F13-4F54-AA5C-22B54D3FC918}" type="presOf" srcId="{7E868701-0775-454D-AF66-38C4DE307716}" destId="{25F3CC3E-660D-40F8-8B64-E8BEB4B23804}" srcOrd="0" destOrd="0" presId="urn:microsoft.com/office/officeart/2016/7/layout/LinearBlockProcessNumbered"/>
    <dgm:cxn modelId="{E56D525F-5304-42D8-BBE7-DF535581D79A}" type="presOf" srcId="{303EC670-634D-48B3-86FC-B4CEB74AA99A}" destId="{1FE57AED-5369-435F-8300-89DE1E86A9B4}" srcOrd="0" destOrd="0" presId="urn:microsoft.com/office/officeart/2016/7/layout/LinearBlockProcessNumbered"/>
    <dgm:cxn modelId="{3AE15744-EA4C-4F00-8644-E2BC0D3012F0}" type="presOf" srcId="{F38FA180-E65A-445F-91B5-A97EA1319F66}" destId="{D5481B05-540F-47D2-A290-413A22549617}" srcOrd="1" destOrd="0" presId="urn:microsoft.com/office/officeart/2016/7/layout/LinearBlockProcessNumbered"/>
    <dgm:cxn modelId="{E1E24167-54D4-401D-A47B-B60A6206CF72}" type="presOf" srcId="{7074BBE5-710A-4736-82BA-B78FE07AB360}" destId="{4C53C1BB-7367-4B98-BDAC-EFBA7E554C86}" srcOrd="0" destOrd="0" presId="urn:microsoft.com/office/officeart/2016/7/layout/LinearBlockProcessNumbered"/>
    <dgm:cxn modelId="{9FE8176B-C6BD-4363-9E24-8619853A9AFA}" type="presOf" srcId="{46C9AF9F-284F-4234-90A9-0A5F62422AEC}" destId="{03D38D77-9481-4F1A-B679-1B205CB00BCA}" srcOrd="0" destOrd="0" presId="urn:microsoft.com/office/officeart/2016/7/layout/LinearBlockProcessNumbered"/>
    <dgm:cxn modelId="{4B02F271-49C5-43B8-8DCD-058497EE9D21}" type="presOf" srcId="{D5BCEB7D-4FFE-408D-81B3-ED417D60C55A}" destId="{D67918D3-0C32-46FF-88CE-40FA28D06084}" srcOrd="0" destOrd="0" presId="urn:microsoft.com/office/officeart/2016/7/layout/LinearBlockProcessNumbered"/>
    <dgm:cxn modelId="{A683E852-11C4-4520-8B19-11A95BB5DE15}" srcId="{303EC670-634D-48B3-86FC-B4CEB74AA99A}" destId="{C9CC0D22-657D-4A85-A3C5-747224F8C926}" srcOrd="0" destOrd="0" parTransId="{6F5B6F49-D618-4B54-897A-ED145B62AE8C}" sibTransId="{66AE5245-5AD8-46F8-8D89-7EDA164F38A6}"/>
    <dgm:cxn modelId="{48484753-83A3-415D-8A48-00EED33E8437}" type="presOf" srcId="{7074BBE5-710A-4736-82BA-B78FE07AB360}" destId="{21D3BCC0-7AE7-4AA3-AEA4-56F6681D4295}" srcOrd="1" destOrd="0" presId="urn:microsoft.com/office/officeart/2016/7/layout/LinearBlockProcessNumbered"/>
    <dgm:cxn modelId="{45C88180-E88F-4AA2-A546-C4DA32FA36D5}" srcId="{303EC670-634D-48B3-86FC-B4CEB74AA99A}" destId="{B310C61A-CC52-4FA7-B3F3-9ADCF3E57AD9}" srcOrd="3" destOrd="0" parTransId="{502C0D57-FDA7-4B59-823B-770AB61D7646}" sibTransId="{7E868701-0775-454D-AF66-38C4DE307716}"/>
    <dgm:cxn modelId="{CA31CB9A-88FC-4E3F-B9CB-7C9368AC98E4}" srcId="{303EC670-634D-48B3-86FC-B4CEB74AA99A}" destId="{0E2A47A0-5FAB-4313-9015-654A407079C2}" srcOrd="4" destOrd="0" parTransId="{3A93B4D3-8507-4682-96BF-09B0A1B3EA16}" sibTransId="{D5BCEB7D-4FFE-408D-81B3-ED417D60C55A}"/>
    <dgm:cxn modelId="{3968CF9A-A120-4912-A8E7-F8CBCD248F78}" type="presOf" srcId="{C9CC0D22-657D-4A85-A3C5-747224F8C926}" destId="{DD5210E7-B2CA-41CD-8BD4-F27F11702273}" srcOrd="0" destOrd="0" presId="urn:microsoft.com/office/officeart/2016/7/layout/LinearBlockProcessNumbered"/>
    <dgm:cxn modelId="{03CD2F9E-2048-4044-ACF9-F0B43C64E969}" type="presOf" srcId="{F38FA180-E65A-445F-91B5-A97EA1319F66}" destId="{4EEAD750-CB47-4F6C-AFDE-DF9DA2E24BA7}" srcOrd="0" destOrd="0" presId="urn:microsoft.com/office/officeart/2016/7/layout/LinearBlockProcessNumbered"/>
    <dgm:cxn modelId="{086C95A1-FA5D-44E2-97D0-004809F205ED}" type="presOf" srcId="{66AE5245-5AD8-46F8-8D89-7EDA164F38A6}" destId="{F6DDC334-4B2D-4439-AED3-1676B80B4D5F}" srcOrd="0" destOrd="0" presId="urn:microsoft.com/office/officeart/2016/7/layout/LinearBlockProcessNumbered"/>
    <dgm:cxn modelId="{017694A7-B633-484E-B52A-7AE991E6E9D0}" srcId="{303EC670-634D-48B3-86FC-B4CEB74AA99A}" destId="{7074BBE5-710A-4736-82BA-B78FE07AB360}" srcOrd="5" destOrd="0" parTransId="{3FDB24D9-63D3-4E7F-90B0-7AE9F5A2BF5B}" sibTransId="{F77B9A51-8A26-4BC4-8FEF-6D2DF7F676D7}"/>
    <dgm:cxn modelId="{499251AA-568F-4784-9E54-BD773123CE1E}" type="presOf" srcId="{3F26851A-5846-41C7-89BC-CBED37B6444C}" destId="{CB489981-AF84-457C-831E-D58C5EDEA535}" srcOrd="0" destOrd="0" presId="urn:microsoft.com/office/officeart/2016/7/layout/LinearBlockProcessNumbered"/>
    <dgm:cxn modelId="{AD4827B8-0BBB-4F2C-84F4-26898A5E02AA}" type="presOf" srcId="{C9CC0D22-657D-4A85-A3C5-747224F8C926}" destId="{81A68A79-C7E9-42F9-85FF-9E67C61850AE}" srcOrd="1" destOrd="0" presId="urn:microsoft.com/office/officeart/2016/7/layout/LinearBlockProcessNumbered"/>
    <dgm:cxn modelId="{3455CBCB-9AA6-4AB9-ADC6-2F35FC09B549}" type="presOf" srcId="{B310C61A-CC52-4FA7-B3F3-9ADCF3E57AD9}" destId="{2141170F-9008-4881-BE62-6A626AAE2D20}" srcOrd="1" destOrd="0" presId="urn:microsoft.com/office/officeart/2016/7/layout/LinearBlockProcessNumbered"/>
    <dgm:cxn modelId="{A34680DC-2DB3-45A2-9DBB-E897D74303B9}" srcId="{303EC670-634D-48B3-86FC-B4CEB74AA99A}" destId="{67F29545-4AD7-4308-B7C3-92DC776E8261}" srcOrd="2" destOrd="0" parTransId="{D40C3093-20FC-44EB-8A88-781578A50EB1}" sibTransId="{3F26851A-5846-41C7-89BC-CBED37B6444C}"/>
    <dgm:cxn modelId="{E5BE8EDC-6F28-4F91-B89B-9092FCCC0BD6}" type="presOf" srcId="{0E2A47A0-5FAB-4313-9015-654A407079C2}" destId="{767E4427-E92A-432C-8004-D5DF7007770E}" srcOrd="1" destOrd="0" presId="urn:microsoft.com/office/officeart/2016/7/layout/LinearBlockProcessNumbered"/>
    <dgm:cxn modelId="{947177FE-4249-4892-A279-4DCB1536C1A8}" type="presParOf" srcId="{1FE57AED-5369-435F-8300-89DE1E86A9B4}" destId="{D90CD8AD-F718-49B7-B275-B30CFB91A696}" srcOrd="0" destOrd="0" presId="urn:microsoft.com/office/officeart/2016/7/layout/LinearBlockProcessNumbered"/>
    <dgm:cxn modelId="{D8C74C3F-661A-4231-A061-BA4DF729A006}" type="presParOf" srcId="{D90CD8AD-F718-49B7-B275-B30CFB91A696}" destId="{DD5210E7-B2CA-41CD-8BD4-F27F11702273}" srcOrd="0" destOrd="0" presId="urn:microsoft.com/office/officeart/2016/7/layout/LinearBlockProcessNumbered"/>
    <dgm:cxn modelId="{C808B4E9-9E56-49F0-9E2D-E600D0F5AC06}" type="presParOf" srcId="{D90CD8AD-F718-49B7-B275-B30CFB91A696}" destId="{F6DDC334-4B2D-4439-AED3-1676B80B4D5F}" srcOrd="1" destOrd="0" presId="urn:microsoft.com/office/officeart/2016/7/layout/LinearBlockProcessNumbered"/>
    <dgm:cxn modelId="{EBCEFAA0-D386-4479-B150-87D2B64F4AD7}" type="presParOf" srcId="{D90CD8AD-F718-49B7-B275-B30CFB91A696}" destId="{81A68A79-C7E9-42F9-85FF-9E67C61850AE}" srcOrd="2" destOrd="0" presId="urn:microsoft.com/office/officeart/2016/7/layout/LinearBlockProcessNumbered"/>
    <dgm:cxn modelId="{AF4A3C1D-BEF9-4F53-B378-6A9B17580D27}" type="presParOf" srcId="{1FE57AED-5369-435F-8300-89DE1E86A9B4}" destId="{7747D755-5E26-4354-99BF-934F37C14646}" srcOrd="1" destOrd="0" presId="urn:microsoft.com/office/officeart/2016/7/layout/LinearBlockProcessNumbered"/>
    <dgm:cxn modelId="{CCB804F2-D650-4D06-BFD0-1897CADCA7CD}" type="presParOf" srcId="{1FE57AED-5369-435F-8300-89DE1E86A9B4}" destId="{C01CEC82-B8C0-46A6-A992-7A50C094DAAF}" srcOrd="2" destOrd="0" presId="urn:microsoft.com/office/officeart/2016/7/layout/LinearBlockProcessNumbered"/>
    <dgm:cxn modelId="{33968001-AEC9-4CF8-9C3C-099C88F38EFC}" type="presParOf" srcId="{C01CEC82-B8C0-46A6-A992-7A50C094DAAF}" destId="{4EEAD750-CB47-4F6C-AFDE-DF9DA2E24BA7}" srcOrd="0" destOrd="0" presId="urn:microsoft.com/office/officeart/2016/7/layout/LinearBlockProcessNumbered"/>
    <dgm:cxn modelId="{62B2D356-83FE-48FC-BA8A-6044430E8029}" type="presParOf" srcId="{C01CEC82-B8C0-46A6-A992-7A50C094DAAF}" destId="{03D38D77-9481-4F1A-B679-1B205CB00BCA}" srcOrd="1" destOrd="0" presId="urn:microsoft.com/office/officeart/2016/7/layout/LinearBlockProcessNumbered"/>
    <dgm:cxn modelId="{F2906A9F-9FA9-49D0-B0D9-5A6DD23F3B32}" type="presParOf" srcId="{C01CEC82-B8C0-46A6-A992-7A50C094DAAF}" destId="{D5481B05-540F-47D2-A290-413A22549617}" srcOrd="2" destOrd="0" presId="urn:microsoft.com/office/officeart/2016/7/layout/LinearBlockProcessNumbered"/>
    <dgm:cxn modelId="{AB3F7EC4-6A2A-409F-A554-9D142CF347AF}" type="presParOf" srcId="{1FE57AED-5369-435F-8300-89DE1E86A9B4}" destId="{C5CAB137-BB26-431F-A293-81F793DD7C6D}" srcOrd="3" destOrd="0" presId="urn:microsoft.com/office/officeart/2016/7/layout/LinearBlockProcessNumbered"/>
    <dgm:cxn modelId="{321930EB-010B-4092-A8EE-440AF54FD51E}" type="presParOf" srcId="{1FE57AED-5369-435F-8300-89DE1E86A9B4}" destId="{585727C2-ADD7-4753-B415-BCD696C4CD28}" srcOrd="4" destOrd="0" presId="urn:microsoft.com/office/officeart/2016/7/layout/LinearBlockProcessNumbered"/>
    <dgm:cxn modelId="{A8F01F82-DF06-4A8A-908E-14A1D7D2AD3E}" type="presParOf" srcId="{585727C2-ADD7-4753-B415-BCD696C4CD28}" destId="{9FC36CCB-475B-4C76-8A94-E9506ED9CA10}" srcOrd="0" destOrd="0" presId="urn:microsoft.com/office/officeart/2016/7/layout/LinearBlockProcessNumbered"/>
    <dgm:cxn modelId="{F829F854-B03A-4267-A031-CF5A38C39836}" type="presParOf" srcId="{585727C2-ADD7-4753-B415-BCD696C4CD28}" destId="{CB489981-AF84-457C-831E-D58C5EDEA535}" srcOrd="1" destOrd="0" presId="urn:microsoft.com/office/officeart/2016/7/layout/LinearBlockProcessNumbered"/>
    <dgm:cxn modelId="{EC3F2D64-66CD-43FE-8759-05D975EC4EEE}" type="presParOf" srcId="{585727C2-ADD7-4753-B415-BCD696C4CD28}" destId="{89E75630-107A-4011-A616-612BF8BFC8D3}" srcOrd="2" destOrd="0" presId="urn:microsoft.com/office/officeart/2016/7/layout/LinearBlockProcessNumbered"/>
    <dgm:cxn modelId="{8BD1B89C-0DBF-4E0B-8EE5-FDDE2937E632}" type="presParOf" srcId="{1FE57AED-5369-435F-8300-89DE1E86A9B4}" destId="{57FC4991-FFE7-42A9-9D3D-9DD6926A3C3A}" srcOrd="5" destOrd="0" presId="urn:microsoft.com/office/officeart/2016/7/layout/LinearBlockProcessNumbered"/>
    <dgm:cxn modelId="{92ADB4E2-849C-4D35-B4B5-F359FBB5F7F1}" type="presParOf" srcId="{1FE57AED-5369-435F-8300-89DE1E86A9B4}" destId="{ACAF1B33-C07B-4B83-8A46-5D3709E1A497}" srcOrd="6" destOrd="0" presId="urn:microsoft.com/office/officeart/2016/7/layout/LinearBlockProcessNumbered"/>
    <dgm:cxn modelId="{E192197C-3E43-45A8-B908-44B43039E74A}" type="presParOf" srcId="{ACAF1B33-C07B-4B83-8A46-5D3709E1A497}" destId="{58B4113A-0B24-4B42-87FE-388BC77129D2}" srcOrd="0" destOrd="0" presId="urn:microsoft.com/office/officeart/2016/7/layout/LinearBlockProcessNumbered"/>
    <dgm:cxn modelId="{33933D18-FB36-4F46-9045-1139551B922C}" type="presParOf" srcId="{ACAF1B33-C07B-4B83-8A46-5D3709E1A497}" destId="{25F3CC3E-660D-40F8-8B64-E8BEB4B23804}" srcOrd="1" destOrd="0" presId="urn:microsoft.com/office/officeart/2016/7/layout/LinearBlockProcessNumbered"/>
    <dgm:cxn modelId="{47A5766B-D1DD-4E40-AD5F-6FAD58C40BC2}" type="presParOf" srcId="{ACAF1B33-C07B-4B83-8A46-5D3709E1A497}" destId="{2141170F-9008-4881-BE62-6A626AAE2D20}" srcOrd="2" destOrd="0" presId="urn:microsoft.com/office/officeart/2016/7/layout/LinearBlockProcessNumbered"/>
    <dgm:cxn modelId="{A107BF30-9C5E-4CE2-834A-0C60FE5F1AAE}" type="presParOf" srcId="{1FE57AED-5369-435F-8300-89DE1E86A9B4}" destId="{5ADC63B5-0217-49A9-A444-6B1B5918BE88}" srcOrd="7" destOrd="0" presId="urn:microsoft.com/office/officeart/2016/7/layout/LinearBlockProcessNumbered"/>
    <dgm:cxn modelId="{D1D901AA-2F44-477A-B97A-17A6C4D7A91A}" type="presParOf" srcId="{1FE57AED-5369-435F-8300-89DE1E86A9B4}" destId="{A62635E7-6043-4D1E-A5F8-F9042EAFAC3C}" srcOrd="8" destOrd="0" presId="urn:microsoft.com/office/officeart/2016/7/layout/LinearBlockProcessNumbered"/>
    <dgm:cxn modelId="{160D86B3-F64E-43A9-A51E-CC94123251DE}" type="presParOf" srcId="{A62635E7-6043-4D1E-A5F8-F9042EAFAC3C}" destId="{D4A58EC1-1D18-48C4-BF82-15DED1FE237D}" srcOrd="0" destOrd="0" presId="urn:microsoft.com/office/officeart/2016/7/layout/LinearBlockProcessNumbered"/>
    <dgm:cxn modelId="{F6776366-BCC8-4448-A4D8-942C10CEA067}" type="presParOf" srcId="{A62635E7-6043-4D1E-A5F8-F9042EAFAC3C}" destId="{D67918D3-0C32-46FF-88CE-40FA28D06084}" srcOrd="1" destOrd="0" presId="urn:microsoft.com/office/officeart/2016/7/layout/LinearBlockProcessNumbered"/>
    <dgm:cxn modelId="{EED12F5D-B0F4-44E9-A0A9-752AE7735CE3}" type="presParOf" srcId="{A62635E7-6043-4D1E-A5F8-F9042EAFAC3C}" destId="{767E4427-E92A-432C-8004-D5DF7007770E}" srcOrd="2" destOrd="0" presId="urn:microsoft.com/office/officeart/2016/7/layout/LinearBlockProcessNumbered"/>
    <dgm:cxn modelId="{FCC01547-B437-41B7-BB25-7493141A852B}" type="presParOf" srcId="{1FE57AED-5369-435F-8300-89DE1E86A9B4}" destId="{6EF9B833-3B45-486E-81FD-7F225096BC22}" srcOrd="9" destOrd="0" presId="urn:microsoft.com/office/officeart/2016/7/layout/LinearBlockProcessNumbered"/>
    <dgm:cxn modelId="{92BA5A03-D6BE-4DE4-9E6B-1FD76D467401}" type="presParOf" srcId="{1FE57AED-5369-435F-8300-89DE1E86A9B4}" destId="{2FD2D7A0-72D2-4C24-B137-FEC1B3A95164}" srcOrd="10" destOrd="0" presId="urn:microsoft.com/office/officeart/2016/7/layout/LinearBlockProcessNumbered"/>
    <dgm:cxn modelId="{F6BE2FCA-1757-4801-BF9E-D18A31EF920D}" type="presParOf" srcId="{2FD2D7A0-72D2-4C24-B137-FEC1B3A95164}" destId="{4C53C1BB-7367-4B98-BDAC-EFBA7E554C86}" srcOrd="0" destOrd="0" presId="urn:microsoft.com/office/officeart/2016/7/layout/LinearBlockProcessNumbered"/>
    <dgm:cxn modelId="{014A10DF-F70E-4879-BD99-3A0D8963DEDA}" type="presParOf" srcId="{2FD2D7A0-72D2-4C24-B137-FEC1B3A95164}" destId="{DABB24CE-CD7B-49FA-B5C7-C79EB682C5E4}" srcOrd="1" destOrd="0" presId="urn:microsoft.com/office/officeart/2016/7/layout/LinearBlockProcessNumbered"/>
    <dgm:cxn modelId="{06DCC33A-5615-4A53-9E94-1D2FA8B9539D}" type="presParOf" srcId="{2FD2D7A0-72D2-4C24-B137-FEC1B3A95164}" destId="{21D3BCC0-7AE7-4AA3-AEA4-56F6681D4295}"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DA6718-703A-4564-BB8E-764F5CA8D3C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D28924-E204-4F37-86D0-722039F7F4EF}">
      <dgm:prSet/>
      <dgm:spPr/>
      <dgm:t>
        <a:bodyPr/>
        <a:lstStyle/>
        <a:p>
          <a:r>
            <a:rPr lang="en-US"/>
            <a:t>Automate manual tasks</a:t>
          </a:r>
        </a:p>
      </dgm:t>
    </dgm:pt>
    <dgm:pt modelId="{1CA28777-E08B-4FF5-987D-EFCE19A6D79E}" type="parTrans" cxnId="{8EDD1411-986D-4A59-8919-5801C4E7DE41}">
      <dgm:prSet/>
      <dgm:spPr/>
      <dgm:t>
        <a:bodyPr/>
        <a:lstStyle/>
        <a:p>
          <a:endParaRPr lang="en-US"/>
        </a:p>
      </dgm:t>
    </dgm:pt>
    <dgm:pt modelId="{DDBDD97D-1188-45B7-94DB-5EB340C2474D}" type="sibTrans" cxnId="{8EDD1411-986D-4A59-8919-5801C4E7DE41}">
      <dgm:prSet/>
      <dgm:spPr/>
      <dgm:t>
        <a:bodyPr/>
        <a:lstStyle/>
        <a:p>
          <a:endParaRPr lang="en-US"/>
        </a:p>
      </dgm:t>
    </dgm:pt>
    <dgm:pt modelId="{0609134C-390E-46A1-A47C-49C240249B0F}">
      <dgm:prSet/>
      <dgm:spPr/>
      <dgm:t>
        <a:bodyPr/>
        <a:lstStyle/>
        <a:p>
          <a:r>
            <a:rPr lang="en-US"/>
            <a:t>Connect to multiple systems</a:t>
          </a:r>
        </a:p>
      </dgm:t>
    </dgm:pt>
    <dgm:pt modelId="{F4F2FA89-F356-4223-A7FB-ECAA7D723D10}" type="parTrans" cxnId="{C3F163BD-844B-484F-B0A0-7974A47775E1}">
      <dgm:prSet/>
      <dgm:spPr/>
      <dgm:t>
        <a:bodyPr/>
        <a:lstStyle/>
        <a:p>
          <a:endParaRPr lang="en-US"/>
        </a:p>
      </dgm:t>
    </dgm:pt>
    <dgm:pt modelId="{DEAB87B7-059B-4255-B506-3BC66D1167EC}" type="sibTrans" cxnId="{C3F163BD-844B-484F-B0A0-7974A47775E1}">
      <dgm:prSet/>
      <dgm:spPr/>
      <dgm:t>
        <a:bodyPr/>
        <a:lstStyle/>
        <a:p>
          <a:endParaRPr lang="en-US"/>
        </a:p>
      </dgm:t>
    </dgm:pt>
    <dgm:pt modelId="{B861B3AF-77CF-4270-9EBA-889B068D11F7}">
      <dgm:prSet/>
      <dgm:spPr/>
      <dgm:t>
        <a:bodyPr/>
        <a:lstStyle/>
        <a:p>
          <a:r>
            <a:rPr lang="en-US"/>
            <a:t>No-code can get you started, but you’ll likely need a developer to help with more complicated flows and writing expressions</a:t>
          </a:r>
        </a:p>
      </dgm:t>
    </dgm:pt>
    <dgm:pt modelId="{E7F6727F-2734-41CA-A9BC-653003D10634}" type="parTrans" cxnId="{6021BC10-23DB-4C26-8761-48AD54FC4F57}">
      <dgm:prSet/>
      <dgm:spPr/>
      <dgm:t>
        <a:bodyPr/>
        <a:lstStyle/>
        <a:p>
          <a:endParaRPr lang="en-US"/>
        </a:p>
      </dgm:t>
    </dgm:pt>
    <dgm:pt modelId="{15FE5EFA-AD39-40CB-92BB-F47F916CCDF4}" type="sibTrans" cxnId="{6021BC10-23DB-4C26-8761-48AD54FC4F57}">
      <dgm:prSet/>
      <dgm:spPr/>
      <dgm:t>
        <a:bodyPr/>
        <a:lstStyle/>
        <a:p>
          <a:endParaRPr lang="en-US"/>
        </a:p>
      </dgm:t>
    </dgm:pt>
    <dgm:pt modelId="{AD386393-F7B6-4229-B6AF-5D2892B47D38}" type="pres">
      <dgm:prSet presAssocID="{8FDA6718-703A-4564-BB8E-764F5CA8D3CE}" presName="root" presStyleCnt="0">
        <dgm:presLayoutVars>
          <dgm:dir/>
          <dgm:resizeHandles val="exact"/>
        </dgm:presLayoutVars>
      </dgm:prSet>
      <dgm:spPr/>
    </dgm:pt>
    <dgm:pt modelId="{AC3D502C-C481-40CB-A5A4-4ABC50E8FB1D}" type="pres">
      <dgm:prSet presAssocID="{E5D28924-E204-4F37-86D0-722039F7F4EF}" presName="compNode" presStyleCnt="0"/>
      <dgm:spPr/>
    </dgm:pt>
    <dgm:pt modelId="{A0DDAD2D-83C8-48AD-9137-EA85EA7E47B3}" type="pres">
      <dgm:prSet presAssocID="{E5D28924-E204-4F37-86D0-722039F7F4EF}" presName="bgRect" presStyleLbl="bgShp" presStyleIdx="0" presStyleCnt="3"/>
      <dgm:spPr/>
    </dgm:pt>
    <dgm:pt modelId="{36A4562C-DAB3-4CB4-867B-1174FB8CFBDC}" type="pres">
      <dgm:prSet presAssocID="{E5D28924-E204-4F37-86D0-722039F7F4E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AE213FE5-F8B0-4DFC-94DB-8BE408FD2194}" type="pres">
      <dgm:prSet presAssocID="{E5D28924-E204-4F37-86D0-722039F7F4EF}" presName="spaceRect" presStyleCnt="0"/>
      <dgm:spPr/>
    </dgm:pt>
    <dgm:pt modelId="{0E6728A1-65A8-4F33-AD89-67ED2EE45437}" type="pres">
      <dgm:prSet presAssocID="{E5D28924-E204-4F37-86D0-722039F7F4EF}" presName="parTx" presStyleLbl="revTx" presStyleIdx="0" presStyleCnt="3">
        <dgm:presLayoutVars>
          <dgm:chMax val="0"/>
          <dgm:chPref val="0"/>
        </dgm:presLayoutVars>
      </dgm:prSet>
      <dgm:spPr/>
    </dgm:pt>
    <dgm:pt modelId="{4346775D-1473-4871-BC72-EC9E6410CA7B}" type="pres">
      <dgm:prSet presAssocID="{DDBDD97D-1188-45B7-94DB-5EB340C2474D}" presName="sibTrans" presStyleCnt="0"/>
      <dgm:spPr/>
    </dgm:pt>
    <dgm:pt modelId="{4EB2137D-FCD0-40E1-9FB1-FFEBD89904C2}" type="pres">
      <dgm:prSet presAssocID="{0609134C-390E-46A1-A47C-49C240249B0F}" presName="compNode" presStyleCnt="0"/>
      <dgm:spPr/>
    </dgm:pt>
    <dgm:pt modelId="{4AE9E470-897A-47C4-A684-A380D7143512}" type="pres">
      <dgm:prSet presAssocID="{0609134C-390E-46A1-A47C-49C240249B0F}" presName="bgRect" presStyleLbl="bgShp" presStyleIdx="1" presStyleCnt="3"/>
      <dgm:spPr/>
    </dgm:pt>
    <dgm:pt modelId="{D4FB298B-5475-449D-8445-8D7792F1FAEF}" type="pres">
      <dgm:prSet presAssocID="{0609134C-390E-46A1-A47C-49C240249B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98BBC0E2-8701-4753-BB74-69005B12590F}" type="pres">
      <dgm:prSet presAssocID="{0609134C-390E-46A1-A47C-49C240249B0F}" presName="spaceRect" presStyleCnt="0"/>
      <dgm:spPr/>
    </dgm:pt>
    <dgm:pt modelId="{BDC42AEC-9B38-4929-A8CB-FE793CA2F5F5}" type="pres">
      <dgm:prSet presAssocID="{0609134C-390E-46A1-A47C-49C240249B0F}" presName="parTx" presStyleLbl="revTx" presStyleIdx="1" presStyleCnt="3">
        <dgm:presLayoutVars>
          <dgm:chMax val="0"/>
          <dgm:chPref val="0"/>
        </dgm:presLayoutVars>
      </dgm:prSet>
      <dgm:spPr/>
    </dgm:pt>
    <dgm:pt modelId="{288F5040-3DF9-4EA4-8F68-26B35800323C}" type="pres">
      <dgm:prSet presAssocID="{DEAB87B7-059B-4255-B506-3BC66D1167EC}" presName="sibTrans" presStyleCnt="0"/>
      <dgm:spPr/>
    </dgm:pt>
    <dgm:pt modelId="{57AFA59C-CB5E-4065-8975-F65A4A86F6BE}" type="pres">
      <dgm:prSet presAssocID="{B861B3AF-77CF-4270-9EBA-889B068D11F7}" presName="compNode" presStyleCnt="0"/>
      <dgm:spPr/>
    </dgm:pt>
    <dgm:pt modelId="{DB9C9170-0A5F-4B6E-A96B-6D03D439D047}" type="pres">
      <dgm:prSet presAssocID="{B861B3AF-77CF-4270-9EBA-889B068D11F7}" presName="bgRect" presStyleLbl="bgShp" presStyleIdx="2" presStyleCnt="3"/>
      <dgm:spPr/>
    </dgm:pt>
    <dgm:pt modelId="{71E9E746-733A-4CC5-AB72-48C4CA1457BD}" type="pres">
      <dgm:prSet presAssocID="{B861B3AF-77CF-4270-9EBA-889B068D11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27E5A2BB-1B82-4520-B0E6-85DB7E9D2537}" type="pres">
      <dgm:prSet presAssocID="{B861B3AF-77CF-4270-9EBA-889B068D11F7}" presName="spaceRect" presStyleCnt="0"/>
      <dgm:spPr/>
    </dgm:pt>
    <dgm:pt modelId="{2C8E1C21-16C9-4B03-A484-569A5CF022F3}" type="pres">
      <dgm:prSet presAssocID="{B861B3AF-77CF-4270-9EBA-889B068D11F7}" presName="parTx" presStyleLbl="revTx" presStyleIdx="2" presStyleCnt="3">
        <dgm:presLayoutVars>
          <dgm:chMax val="0"/>
          <dgm:chPref val="0"/>
        </dgm:presLayoutVars>
      </dgm:prSet>
      <dgm:spPr/>
    </dgm:pt>
  </dgm:ptLst>
  <dgm:cxnLst>
    <dgm:cxn modelId="{6021BC10-23DB-4C26-8761-48AD54FC4F57}" srcId="{8FDA6718-703A-4564-BB8E-764F5CA8D3CE}" destId="{B861B3AF-77CF-4270-9EBA-889B068D11F7}" srcOrd="2" destOrd="0" parTransId="{E7F6727F-2734-41CA-A9BC-653003D10634}" sibTransId="{15FE5EFA-AD39-40CB-92BB-F47F916CCDF4}"/>
    <dgm:cxn modelId="{8EDD1411-986D-4A59-8919-5801C4E7DE41}" srcId="{8FDA6718-703A-4564-BB8E-764F5CA8D3CE}" destId="{E5D28924-E204-4F37-86D0-722039F7F4EF}" srcOrd="0" destOrd="0" parTransId="{1CA28777-E08B-4FF5-987D-EFCE19A6D79E}" sibTransId="{DDBDD97D-1188-45B7-94DB-5EB340C2474D}"/>
    <dgm:cxn modelId="{379E0121-7112-47EF-9538-0A55AF3FCAC1}" type="presOf" srcId="{8FDA6718-703A-4564-BB8E-764F5CA8D3CE}" destId="{AD386393-F7B6-4229-B6AF-5D2892B47D38}" srcOrd="0" destOrd="0" presId="urn:microsoft.com/office/officeart/2018/2/layout/IconVerticalSolidList"/>
    <dgm:cxn modelId="{7314AFB3-337F-40DE-818C-F098BF02DEB0}" type="presOf" srcId="{E5D28924-E204-4F37-86D0-722039F7F4EF}" destId="{0E6728A1-65A8-4F33-AD89-67ED2EE45437}" srcOrd="0" destOrd="0" presId="urn:microsoft.com/office/officeart/2018/2/layout/IconVerticalSolidList"/>
    <dgm:cxn modelId="{C3F163BD-844B-484F-B0A0-7974A47775E1}" srcId="{8FDA6718-703A-4564-BB8E-764F5CA8D3CE}" destId="{0609134C-390E-46A1-A47C-49C240249B0F}" srcOrd="1" destOrd="0" parTransId="{F4F2FA89-F356-4223-A7FB-ECAA7D723D10}" sibTransId="{DEAB87B7-059B-4255-B506-3BC66D1167EC}"/>
    <dgm:cxn modelId="{0077C4BD-6CF1-477C-A12F-A61DA6AA2EFF}" type="presOf" srcId="{B861B3AF-77CF-4270-9EBA-889B068D11F7}" destId="{2C8E1C21-16C9-4B03-A484-569A5CF022F3}" srcOrd="0" destOrd="0" presId="urn:microsoft.com/office/officeart/2018/2/layout/IconVerticalSolidList"/>
    <dgm:cxn modelId="{50BB62E1-E263-466D-8F73-E404A7831B98}" type="presOf" srcId="{0609134C-390E-46A1-A47C-49C240249B0F}" destId="{BDC42AEC-9B38-4929-A8CB-FE793CA2F5F5}" srcOrd="0" destOrd="0" presId="urn:microsoft.com/office/officeart/2018/2/layout/IconVerticalSolidList"/>
    <dgm:cxn modelId="{AD22B35B-6B27-403F-9D4E-6B4BB6EA1B30}" type="presParOf" srcId="{AD386393-F7B6-4229-B6AF-5D2892B47D38}" destId="{AC3D502C-C481-40CB-A5A4-4ABC50E8FB1D}" srcOrd="0" destOrd="0" presId="urn:microsoft.com/office/officeart/2018/2/layout/IconVerticalSolidList"/>
    <dgm:cxn modelId="{358A972D-1732-4D1D-B941-1A2C26E936B7}" type="presParOf" srcId="{AC3D502C-C481-40CB-A5A4-4ABC50E8FB1D}" destId="{A0DDAD2D-83C8-48AD-9137-EA85EA7E47B3}" srcOrd="0" destOrd="0" presId="urn:microsoft.com/office/officeart/2018/2/layout/IconVerticalSolidList"/>
    <dgm:cxn modelId="{C06090D4-4505-4AC5-B518-AE17046492EA}" type="presParOf" srcId="{AC3D502C-C481-40CB-A5A4-4ABC50E8FB1D}" destId="{36A4562C-DAB3-4CB4-867B-1174FB8CFBDC}" srcOrd="1" destOrd="0" presId="urn:microsoft.com/office/officeart/2018/2/layout/IconVerticalSolidList"/>
    <dgm:cxn modelId="{1E3F576D-B815-4C94-B60C-424174400463}" type="presParOf" srcId="{AC3D502C-C481-40CB-A5A4-4ABC50E8FB1D}" destId="{AE213FE5-F8B0-4DFC-94DB-8BE408FD2194}" srcOrd="2" destOrd="0" presId="urn:microsoft.com/office/officeart/2018/2/layout/IconVerticalSolidList"/>
    <dgm:cxn modelId="{952157A0-1607-4A4E-AB3E-799A9EF8F4BC}" type="presParOf" srcId="{AC3D502C-C481-40CB-A5A4-4ABC50E8FB1D}" destId="{0E6728A1-65A8-4F33-AD89-67ED2EE45437}" srcOrd="3" destOrd="0" presId="urn:microsoft.com/office/officeart/2018/2/layout/IconVerticalSolidList"/>
    <dgm:cxn modelId="{6E6B36A5-7BFF-4D05-9227-BC64872D362E}" type="presParOf" srcId="{AD386393-F7B6-4229-B6AF-5D2892B47D38}" destId="{4346775D-1473-4871-BC72-EC9E6410CA7B}" srcOrd="1" destOrd="0" presId="urn:microsoft.com/office/officeart/2018/2/layout/IconVerticalSolidList"/>
    <dgm:cxn modelId="{FAC9BAA7-F586-4400-9BCF-BA9BB035E9EF}" type="presParOf" srcId="{AD386393-F7B6-4229-B6AF-5D2892B47D38}" destId="{4EB2137D-FCD0-40E1-9FB1-FFEBD89904C2}" srcOrd="2" destOrd="0" presId="urn:microsoft.com/office/officeart/2018/2/layout/IconVerticalSolidList"/>
    <dgm:cxn modelId="{54D5B1D5-FA86-462F-AB2D-9FA60B0E307B}" type="presParOf" srcId="{4EB2137D-FCD0-40E1-9FB1-FFEBD89904C2}" destId="{4AE9E470-897A-47C4-A684-A380D7143512}" srcOrd="0" destOrd="0" presId="urn:microsoft.com/office/officeart/2018/2/layout/IconVerticalSolidList"/>
    <dgm:cxn modelId="{E6B93253-7C4C-46F7-A3E7-6595AF8C0F81}" type="presParOf" srcId="{4EB2137D-FCD0-40E1-9FB1-FFEBD89904C2}" destId="{D4FB298B-5475-449D-8445-8D7792F1FAEF}" srcOrd="1" destOrd="0" presId="urn:microsoft.com/office/officeart/2018/2/layout/IconVerticalSolidList"/>
    <dgm:cxn modelId="{DB4057B9-0200-495E-84E3-BFB6120FA2F5}" type="presParOf" srcId="{4EB2137D-FCD0-40E1-9FB1-FFEBD89904C2}" destId="{98BBC0E2-8701-4753-BB74-69005B12590F}" srcOrd="2" destOrd="0" presId="urn:microsoft.com/office/officeart/2018/2/layout/IconVerticalSolidList"/>
    <dgm:cxn modelId="{8BBA76EE-C452-4543-A6AC-CE4FFBC842CA}" type="presParOf" srcId="{4EB2137D-FCD0-40E1-9FB1-FFEBD89904C2}" destId="{BDC42AEC-9B38-4929-A8CB-FE793CA2F5F5}" srcOrd="3" destOrd="0" presId="urn:microsoft.com/office/officeart/2018/2/layout/IconVerticalSolidList"/>
    <dgm:cxn modelId="{BEE31290-54FD-4FB7-A885-B409E4223FFE}" type="presParOf" srcId="{AD386393-F7B6-4229-B6AF-5D2892B47D38}" destId="{288F5040-3DF9-4EA4-8F68-26B35800323C}" srcOrd="3" destOrd="0" presId="urn:microsoft.com/office/officeart/2018/2/layout/IconVerticalSolidList"/>
    <dgm:cxn modelId="{4D2AF58A-6669-4AE6-97DC-03D62A7F2FB4}" type="presParOf" srcId="{AD386393-F7B6-4229-B6AF-5D2892B47D38}" destId="{57AFA59C-CB5E-4065-8975-F65A4A86F6BE}" srcOrd="4" destOrd="0" presId="urn:microsoft.com/office/officeart/2018/2/layout/IconVerticalSolidList"/>
    <dgm:cxn modelId="{7041DE2D-D85B-4389-9C0F-8F1BBB8D986B}" type="presParOf" srcId="{57AFA59C-CB5E-4065-8975-F65A4A86F6BE}" destId="{DB9C9170-0A5F-4B6E-A96B-6D03D439D047}" srcOrd="0" destOrd="0" presId="urn:microsoft.com/office/officeart/2018/2/layout/IconVerticalSolidList"/>
    <dgm:cxn modelId="{17672A53-4A0B-446F-A684-FA7964F2158B}" type="presParOf" srcId="{57AFA59C-CB5E-4065-8975-F65A4A86F6BE}" destId="{71E9E746-733A-4CC5-AB72-48C4CA1457BD}" srcOrd="1" destOrd="0" presId="urn:microsoft.com/office/officeart/2018/2/layout/IconVerticalSolidList"/>
    <dgm:cxn modelId="{B03641CB-811B-44E6-A7A6-2E3DEE3FE6E7}" type="presParOf" srcId="{57AFA59C-CB5E-4065-8975-F65A4A86F6BE}" destId="{27E5A2BB-1B82-4520-B0E6-85DB7E9D2537}" srcOrd="2" destOrd="0" presId="urn:microsoft.com/office/officeart/2018/2/layout/IconVerticalSolidList"/>
    <dgm:cxn modelId="{CA2EE41F-736F-46C7-91F6-C96509F04ED9}" type="presParOf" srcId="{57AFA59C-CB5E-4065-8975-F65A4A86F6BE}" destId="{2C8E1C21-16C9-4B03-A484-569A5CF022F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852121-3C2D-48A3-BCA6-6CEA1C57D45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B259438-A516-434D-A84F-1B2D7D98ACB3}">
      <dgm:prSet phldrT="[Text]" phldr="0"/>
      <dgm:spPr/>
      <dgm:t>
        <a:bodyPr/>
        <a:lstStyle/>
        <a:p>
          <a:pPr rtl="0"/>
          <a:r>
            <a:rPr lang="en-US"/>
            <a:t>Automated Flow</a:t>
          </a:r>
        </a:p>
      </dgm:t>
    </dgm:pt>
    <dgm:pt modelId="{E7D8C6E5-F487-426C-A816-5AAC96D0889E}" type="parTrans" cxnId="{4BC590DA-01D7-4108-A765-D22591460BDD}">
      <dgm:prSet/>
      <dgm:spPr/>
      <dgm:t>
        <a:bodyPr/>
        <a:lstStyle/>
        <a:p>
          <a:endParaRPr lang="en-US"/>
        </a:p>
      </dgm:t>
    </dgm:pt>
    <dgm:pt modelId="{AD14D2C0-8AD0-449F-8886-F3039B69CBC3}" type="sibTrans" cxnId="{4BC590DA-01D7-4108-A765-D22591460BDD}">
      <dgm:prSet/>
      <dgm:spPr/>
      <dgm:t>
        <a:bodyPr/>
        <a:lstStyle/>
        <a:p>
          <a:endParaRPr lang="en-US"/>
        </a:p>
      </dgm:t>
    </dgm:pt>
    <dgm:pt modelId="{208EE006-F89A-44FD-A0F0-18CDB522C42E}">
      <dgm:prSet phldrT="[Text]" phldr="0"/>
      <dgm:spPr/>
      <dgm:t>
        <a:bodyPr/>
        <a:lstStyle/>
        <a:p>
          <a:pPr rtl="0"/>
          <a:r>
            <a:rPr lang="en-US">
              <a:latin typeface="Calibri Light" panose="020F0302020204030204"/>
            </a:rPr>
            <a:t>Instant Flow</a:t>
          </a:r>
          <a:endParaRPr lang="en-US"/>
        </a:p>
      </dgm:t>
    </dgm:pt>
    <dgm:pt modelId="{64504A69-C837-4600-8C2F-639A0C4539DF}" type="parTrans" cxnId="{9DE59B16-970F-4565-9EF4-137C2DC2CA4F}">
      <dgm:prSet/>
      <dgm:spPr/>
      <dgm:t>
        <a:bodyPr/>
        <a:lstStyle/>
        <a:p>
          <a:endParaRPr lang="en-US"/>
        </a:p>
      </dgm:t>
    </dgm:pt>
    <dgm:pt modelId="{67F3F672-7528-487F-B3EF-40F67C8A039E}" type="sibTrans" cxnId="{9DE59B16-970F-4565-9EF4-137C2DC2CA4F}">
      <dgm:prSet/>
      <dgm:spPr/>
      <dgm:t>
        <a:bodyPr/>
        <a:lstStyle/>
        <a:p>
          <a:endParaRPr lang="en-US"/>
        </a:p>
      </dgm:t>
    </dgm:pt>
    <dgm:pt modelId="{FFE4B075-4EF2-4F67-9292-215539B11033}">
      <dgm:prSet phldrT="[Text]" phldr="0"/>
      <dgm:spPr/>
      <dgm:t>
        <a:bodyPr/>
        <a:lstStyle/>
        <a:p>
          <a:pPr rtl="0"/>
          <a:r>
            <a:rPr lang="en-US">
              <a:latin typeface="Calibri Light" panose="020F0302020204030204"/>
            </a:rPr>
            <a:t>Scheduled Flow</a:t>
          </a:r>
          <a:endParaRPr lang="en-US"/>
        </a:p>
      </dgm:t>
    </dgm:pt>
    <dgm:pt modelId="{A81C8555-1D70-4DAE-8D57-6F247BE79B96}" type="parTrans" cxnId="{8C21C76E-7FEC-4E17-86D1-55714A701FC8}">
      <dgm:prSet/>
      <dgm:spPr/>
      <dgm:t>
        <a:bodyPr/>
        <a:lstStyle/>
        <a:p>
          <a:endParaRPr lang="en-US"/>
        </a:p>
      </dgm:t>
    </dgm:pt>
    <dgm:pt modelId="{226D4FE3-8CEF-4FC7-A9E8-E01BAFE1C276}" type="sibTrans" cxnId="{8C21C76E-7FEC-4E17-86D1-55714A701FC8}">
      <dgm:prSet/>
      <dgm:spPr/>
      <dgm:t>
        <a:bodyPr/>
        <a:lstStyle/>
        <a:p>
          <a:endParaRPr lang="en-US"/>
        </a:p>
      </dgm:t>
    </dgm:pt>
    <dgm:pt modelId="{1AB325A6-9B39-4B79-A1CC-6FB70BC46F85}">
      <dgm:prSet phldrT="[Text]" phldr="0"/>
      <dgm:spPr/>
      <dgm:t>
        <a:bodyPr/>
        <a:lstStyle/>
        <a:p>
          <a:pPr rtl="0"/>
          <a:r>
            <a:rPr lang="en-US">
              <a:latin typeface="Calibri Light" panose="020F0302020204030204"/>
            </a:rPr>
            <a:t>Business Process Flow</a:t>
          </a:r>
          <a:endParaRPr lang="en-US"/>
        </a:p>
      </dgm:t>
    </dgm:pt>
    <dgm:pt modelId="{BF7B39EC-D906-48FB-B6C2-194CEBCE9FCC}" type="parTrans" cxnId="{843B71A7-437D-4D4B-9558-A945D073F15A}">
      <dgm:prSet/>
      <dgm:spPr/>
      <dgm:t>
        <a:bodyPr/>
        <a:lstStyle/>
        <a:p>
          <a:endParaRPr lang="en-US"/>
        </a:p>
      </dgm:t>
    </dgm:pt>
    <dgm:pt modelId="{04647A8D-514D-46D1-BC0B-6A467666707C}" type="sibTrans" cxnId="{843B71A7-437D-4D4B-9558-A945D073F15A}">
      <dgm:prSet/>
      <dgm:spPr/>
      <dgm:t>
        <a:bodyPr/>
        <a:lstStyle/>
        <a:p>
          <a:endParaRPr lang="en-US"/>
        </a:p>
      </dgm:t>
    </dgm:pt>
    <dgm:pt modelId="{D9274C54-8A85-4087-B937-9A043F1FCC44}" type="pres">
      <dgm:prSet presAssocID="{5E852121-3C2D-48A3-BCA6-6CEA1C57D45E}" presName="diagram" presStyleCnt="0">
        <dgm:presLayoutVars>
          <dgm:dir/>
          <dgm:resizeHandles val="exact"/>
        </dgm:presLayoutVars>
      </dgm:prSet>
      <dgm:spPr/>
    </dgm:pt>
    <dgm:pt modelId="{3869214D-9908-452E-AA55-664CFA6F4B5B}" type="pres">
      <dgm:prSet presAssocID="{8B259438-A516-434D-A84F-1B2D7D98ACB3}" presName="node" presStyleLbl="node1" presStyleIdx="0" presStyleCnt="4">
        <dgm:presLayoutVars>
          <dgm:bulletEnabled val="1"/>
        </dgm:presLayoutVars>
      </dgm:prSet>
      <dgm:spPr/>
    </dgm:pt>
    <dgm:pt modelId="{B7682DF8-2161-44E4-A3DE-DDBD78546D6A}" type="pres">
      <dgm:prSet presAssocID="{AD14D2C0-8AD0-449F-8886-F3039B69CBC3}" presName="sibTrans" presStyleCnt="0"/>
      <dgm:spPr/>
    </dgm:pt>
    <dgm:pt modelId="{90AC738C-9C32-4E77-9E52-5212207A4556}" type="pres">
      <dgm:prSet presAssocID="{208EE006-F89A-44FD-A0F0-18CDB522C42E}" presName="node" presStyleLbl="node1" presStyleIdx="1" presStyleCnt="4">
        <dgm:presLayoutVars>
          <dgm:bulletEnabled val="1"/>
        </dgm:presLayoutVars>
      </dgm:prSet>
      <dgm:spPr/>
    </dgm:pt>
    <dgm:pt modelId="{3C60007B-9F0E-4A16-943F-B8783822D9AE}" type="pres">
      <dgm:prSet presAssocID="{67F3F672-7528-487F-B3EF-40F67C8A039E}" presName="sibTrans" presStyleCnt="0"/>
      <dgm:spPr/>
    </dgm:pt>
    <dgm:pt modelId="{ADCAC111-B5FC-4FD7-AE6C-09B7411DDF2D}" type="pres">
      <dgm:prSet presAssocID="{FFE4B075-4EF2-4F67-9292-215539B11033}" presName="node" presStyleLbl="node1" presStyleIdx="2" presStyleCnt="4">
        <dgm:presLayoutVars>
          <dgm:bulletEnabled val="1"/>
        </dgm:presLayoutVars>
      </dgm:prSet>
      <dgm:spPr/>
    </dgm:pt>
    <dgm:pt modelId="{BC050B61-B4AF-4DED-973D-61F022C19FF6}" type="pres">
      <dgm:prSet presAssocID="{226D4FE3-8CEF-4FC7-A9E8-E01BAFE1C276}" presName="sibTrans" presStyleCnt="0"/>
      <dgm:spPr/>
    </dgm:pt>
    <dgm:pt modelId="{606739D7-1B62-4051-98A4-BC04EDC9317E}" type="pres">
      <dgm:prSet presAssocID="{1AB325A6-9B39-4B79-A1CC-6FB70BC46F85}" presName="node" presStyleLbl="node1" presStyleIdx="3" presStyleCnt="4">
        <dgm:presLayoutVars>
          <dgm:bulletEnabled val="1"/>
        </dgm:presLayoutVars>
      </dgm:prSet>
      <dgm:spPr/>
    </dgm:pt>
  </dgm:ptLst>
  <dgm:cxnLst>
    <dgm:cxn modelId="{AAE41206-839C-4BB8-853F-255CAFEDF5C0}" type="presOf" srcId="{5E852121-3C2D-48A3-BCA6-6CEA1C57D45E}" destId="{D9274C54-8A85-4087-B937-9A043F1FCC44}" srcOrd="0" destOrd="0" presId="urn:microsoft.com/office/officeart/2005/8/layout/default"/>
    <dgm:cxn modelId="{9DE59B16-970F-4565-9EF4-137C2DC2CA4F}" srcId="{5E852121-3C2D-48A3-BCA6-6CEA1C57D45E}" destId="{208EE006-F89A-44FD-A0F0-18CDB522C42E}" srcOrd="1" destOrd="0" parTransId="{64504A69-C837-4600-8C2F-639A0C4539DF}" sibTransId="{67F3F672-7528-487F-B3EF-40F67C8A039E}"/>
    <dgm:cxn modelId="{B0BAE426-34EB-4946-8EDE-6C324508E746}" type="presOf" srcId="{208EE006-F89A-44FD-A0F0-18CDB522C42E}" destId="{90AC738C-9C32-4E77-9E52-5212207A4556}" srcOrd="0" destOrd="0" presId="urn:microsoft.com/office/officeart/2005/8/layout/default"/>
    <dgm:cxn modelId="{6A47A22B-8EC3-4B63-BC74-90C2471AEB6C}" type="presOf" srcId="{1AB325A6-9B39-4B79-A1CC-6FB70BC46F85}" destId="{606739D7-1B62-4051-98A4-BC04EDC9317E}" srcOrd="0" destOrd="0" presId="urn:microsoft.com/office/officeart/2005/8/layout/default"/>
    <dgm:cxn modelId="{8C21C76E-7FEC-4E17-86D1-55714A701FC8}" srcId="{5E852121-3C2D-48A3-BCA6-6CEA1C57D45E}" destId="{FFE4B075-4EF2-4F67-9292-215539B11033}" srcOrd="2" destOrd="0" parTransId="{A81C8555-1D70-4DAE-8D57-6F247BE79B96}" sibTransId="{226D4FE3-8CEF-4FC7-A9E8-E01BAFE1C276}"/>
    <dgm:cxn modelId="{9DD65C97-1827-424C-ACC5-203E85F9490F}" type="presOf" srcId="{FFE4B075-4EF2-4F67-9292-215539B11033}" destId="{ADCAC111-B5FC-4FD7-AE6C-09B7411DDF2D}" srcOrd="0" destOrd="0" presId="urn:microsoft.com/office/officeart/2005/8/layout/default"/>
    <dgm:cxn modelId="{843B71A7-437D-4D4B-9558-A945D073F15A}" srcId="{5E852121-3C2D-48A3-BCA6-6CEA1C57D45E}" destId="{1AB325A6-9B39-4B79-A1CC-6FB70BC46F85}" srcOrd="3" destOrd="0" parTransId="{BF7B39EC-D906-48FB-B6C2-194CEBCE9FCC}" sibTransId="{04647A8D-514D-46D1-BC0B-6A467666707C}"/>
    <dgm:cxn modelId="{DA58ECD1-7C8D-4280-AE80-4DCFB0BFBF12}" type="presOf" srcId="{8B259438-A516-434D-A84F-1B2D7D98ACB3}" destId="{3869214D-9908-452E-AA55-664CFA6F4B5B}" srcOrd="0" destOrd="0" presId="urn:microsoft.com/office/officeart/2005/8/layout/default"/>
    <dgm:cxn modelId="{4BC590DA-01D7-4108-A765-D22591460BDD}" srcId="{5E852121-3C2D-48A3-BCA6-6CEA1C57D45E}" destId="{8B259438-A516-434D-A84F-1B2D7D98ACB3}" srcOrd="0" destOrd="0" parTransId="{E7D8C6E5-F487-426C-A816-5AAC96D0889E}" sibTransId="{AD14D2C0-8AD0-449F-8886-F3039B69CBC3}"/>
    <dgm:cxn modelId="{1606184B-412A-481F-9BFB-234B63FAE449}" type="presParOf" srcId="{D9274C54-8A85-4087-B937-9A043F1FCC44}" destId="{3869214D-9908-452E-AA55-664CFA6F4B5B}" srcOrd="0" destOrd="0" presId="urn:microsoft.com/office/officeart/2005/8/layout/default"/>
    <dgm:cxn modelId="{D31090C4-3E5F-4AAD-BBE3-6BA20D72C09A}" type="presParOf" srcId="{D9274C54-8A85-4087-B937-9A043F1FCC44}" destId="{B7682DF8-2161-44E4-A3DE-DDBD78546D6A}" srcOrd="1" destOrd="0" presId="urn:microsoft.com/office/officeart/2005/8/layout/default"/>
    <dgm:cxn modelId="{A45D2951-951B-4569-96F6-DDE4FC6D7399}" type="presParOf" srcId="{D9274C54-8A85-4087-B937-9A043F1FCC44}" destId="{90AC738C-9C32-4E77-9E52-5212207A4556}" srcOrd="2" destOrd="0" presId="urn:microsoft.com/office/officeart/2005/8/layout/default"/>
    <dgm:cxn modelId="{CA864FE6-3084-4AA6-A98B-29142D1BDCBA}" type="presParOf" srcId="{D9274C54-8A85-4087-B937-9A043F1FCC44}" destId="{3C60007B-9F0E-4A16-943F-B8783822D9AE}" srcOrd="3" destOrd="0" presId="urn:microsoft.com/office/officeart/2005/8/layout/default"/>
    <dgm:cxn modelId="{D09F628C-052C-495A-8861-3D73DE51CEBE}" type="presParOf" srcId="{D9274C54-8A85-4087-B937-9A043F1FCC44}" destId="{ADCAC111-B5FC-4FD7-AE6C-09B7411DDF2D}" srcOrd="4" destOrd="0" presId="urn:microsoft.com/office/officeart/2005/8/layout/default"/>
    <dgm:cxn modelId="{993C77EF-A6FF-4FB5-BC70-05532152AA8F}" type="presParOf" srcId="{D9274C54-8A85-4087-B937-9A043F1FCC44}" destId="{BC050B61-B4AF-4DED-973D-61F022C19FF6}" srcOrd="5" destOrd="0" presId="urn:microsoft.com/office/officeart/2005/8/layout/default"/>
    <dgm:cxn modelId="{80A3941F-41ED-4867-8FB4-EC4B0AC091DC}" type="presParOf" srcId="{D9274C54-8A85-4087-B937-9A043F1FCC44}" destId="{606739D7-1B62-4051-98A4-BC04EDC9317E}"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210E7-B2CA-41CD-8BD4-F27F11702273}">
      <dsp:nvSpPr>
        <dsp:cNvPr id="0" name=""/>
        <dsp:cNvSpPr/>
      </dsp:nvSpPr>
      <dsp:spPr>
        <a:xfrm>
          <a:off x="0" y="791455"/>
          <a:ext cx="1680269" cy="201632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973" tIns="0" rIns="165973" bIns="330200" numCol="1" spcCol="1270" anchor="t" anchorCtr="0">
          <a:noAutofit/>
        </a:bodyPr>
        <a:lstStyle/>
        <a:p>
          <a:pPr marL="0" lvl="0" indent="0" algn="l" defTabSz="755650">
            <a:lnSpc>
              <a:spcPct val="90000"/>
            </a:lnSpc>
            <a:spcBef>
              <a:spcPct val="0"/>
            </a:spcBef>
            <a:spcAft>
              <a:spcPct val="35000"/>
            </a:spcAft>
            <a:buNone/>
          </a:pPr>
          <a:r>
            <a:rPr lang="en-US" sz="1700" kern="1200"/>
            <a:t>Introductions</a:t>
          </a:r>
        </a:p>
      </dsp:txBody>
      <dsp:txXfrm>
        <a:off x="0" y="1597984"/>
        <a:ext cx="1680269" cy="1209794"/>
      </dsp:txXfrm>
    </dsp:sp>
    <dsp:sp modelId="{F6DDC334-4B2D-4439-AED3-1676B80B4D5F}">
      <dsp:nvSpPr>
        <dsp:cNvPr id="0" name=""/>
        <dsp:cNvSpPr/>
      </dsp:nvSpPr>
      <dsp:spPr>
        <a:xfrm>
          <a:off x="0" y="791455"/>
          <a:ext cx="1680269" cy="806529"/>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973" tIns="165100" rIns="165973" bIns="165100" numCol="1" spcCol="1270" anchor="ctr" anchorCtr="0">
          <a:noAutofit/>
        </a:bodyPr>
        <a:lstStyle/>
        <a:p>
          <a:pPr marL="0" lvl="0" indent="0" algn="l" defTabSz="622300">
            <a:lnSpc>
              <a:spcPct val="90000"/>
            </a:lnSpc>
            <a:spcBef>
              <a:spcPct val="0"/>
            </a:spcBef>
            <a:spcAft>
              <a:spcPct val="35000"/>
            </a:spcAft>
            <a:buNone/>
          </a:pPr>
          <a:r>
            <a:rPr lang="en-US" sz="1400" kern="1200"/>
            <a:t>01</a:t>
          </a:r>
        </a:p>
      </dsp:txBody>
      <dsp:txXfrm>
        <a:off x="0" y="791455"/>
        <a:ext cx="1680269" cy="806529"/>
      </dsp:txXfrm>
    </dsp:sp>
    <dsp:sp modelId="{4EEAD750-CB47-4F6C-AFDE-DF9DA2E24BA7}">
      <dsp:nvSpPr>
        <dsp:cNvPr id="0" name=""/>
        <dsp:cNvSpPr/>
      </dsp:nvSpPr>
      <dsp:spPr>
        <a:xfrm>
          <a:off x="1814691" y="791455"/>
          <a:ext cx="1680269" cy="201632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973" tIns="0" rIns="165973" bIns="330200" numCol="1" spcCol="1270" anchor="t" anchorCtr="0">
          <a:noAutofit/>
        </a:bodyPr>
        <a:lstStyle/>
        <a:p>
          <a:pPr marL="0" lvl="0" indent="0" algn="l" defTabSz="755650">
            <a:lnSpc>
              <a:spcPct val="90000"/>
            </a:lnSpc>
            <a:spcBef>
              <a:spcPct val="0"/>
            </a:spcBef>
            <a:spcAft>
              <a:spcPct val="35000"/>
            </a:spcAft>
            <a:buNone/>
          </a:pPr>
          <a:r>
            <a:rPr lang="en-US" sz="1700" kern="1200"/>
            <a:t>Digital Transformation Stories</a:t>
          </a:r>
        </a:p>
      </dsp:txBody>
      <dsp:txXfrm>
        <a:off x="1814691" y="1597984"/>
        <a:ext cx="1680269" cy="1209794"/>
      </dsp:txXfrm>
    </dsp:sp>
    <dsp:sp modelId="{03D38D77-9481-4F1A-B679-1B205CB00BCA}">
      <dsp:nvSpPr>
        <dsp:cNvPr id="0" name=""/>
        <dsp:cNvSpPr/>
      </dsp:nvSpPr>
      <dsp:spPr>
        <a:xfrm>
          <a:off x="1814691" y="791455"/>
          <a:ext cx="1680269" cy="806529"/>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973" tIns="165100" rIns="165973" bIns="165100" numCol="1" spcCol="1270" anchor="ctr" anchorCtr="0">
          <a:noAutofit/>
        </a:bodyPr>
        <a:lstStyle/>
        <a:p>
          <a:pPr marL="0" lvl="0" indent="0" algn="l" defTabSz="622300">
            <a:lnSpc>
              <a:spcPct val="90000"/>
            </a:lnSpc>
            <a:spcBef>
              <a:spcPct val="0"/>
            </a:spcBef>
            <a:spcAft>
              <a:spcPct val="35000"/>
            </a:spcAft>
            <a:buNone/>
          </a:pPr>
          <a:r>
            <a:rPr lang="en-US" sz="1400" kern="1200"/>
            <a:t>02</a:t>
          </a:r>
        </a:p>
      </dsp:txBody>
      <dsp:txXfrm>
        <a:off x="1814691" y="791455"/>
        <a:ext cx="1680269" cy="806529"/>
      </dsp:txXfrm>
    </dsp:sp>
    <dsp:sp modelId="{9FC36CCB-475B-4C76-8A94-E9506ED9CA10}">
      <dsp:nvSpPr>
        <dsp:cNvPr id="0" name=""/>
        <dsp:cNvSpPr/>
      </dsp:nvSpPr>
      <dsp:spPr>
        <a:xfrm>
          <a:off x="3629382" y="791455"/>
          <a:ext cx="1680269" cy="201632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973" tIns="0" rIns="165973" bIns="330200" numCol="1" spcCol="1270" anchor="t" anchorCtr="0">
          <a:noAutofit/>
        </a:bodyPr>
        <a:lstStyle/>
        <a:p>
          <a:pPr marL="0" lvl="0" indent="0" algn="l" defTabSz="755650">
            <a:lnSpc>
              <a:spcPct val="90000"/>
            </a:lnSpc>
            <a:spcBef>
              <a:spcPct val="0"/>
            </a:spcBef>
            <a:spcAft>
              <a:spcPct val="35000"/>
            </a:spcAft>
            <a:buNone/>
          </a:pPr>
          <a:r>
            <a:rPr lang="en-US" sz="1700" kern="1200"/>
            <a:t>Power Platform Overview</a:t>
          </a:r>
        </a:p>
      </dsp:txBody>
      <dsp:txXfrm>
        <a:off x="3629382" y="1597984"/>
        <a:ext cx="1680269" cy="1209794"/>
      </dsp:txXfrm>
    </dsp:sp>
    <dsp:sp modelId="{CB489981-AF84-457C-831E-D58C5EDEA535}">
      <dsp:nvSpPr>
        <dsp:cNvPr id="0" name=""/>
        <dsp:cNvSpPr/>
      </dsp:nvSpPr>
      <dsp:spPr>
        <a:xfrm>
          <a:off x="3629382" y="791455"/>
          <a:ext cx="1680269" cy="806529"/>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973" tIns="165100" rIns="165973" bIns="165100" numCol="1" spcCol="1270" anchor="ctr" anchorCtr="0">
          <a:noAutofit/>
        </a:bodyPr>
        <a:lstStyle/>
        <a:p>
          <a:pPr marL="0" lvl="0" indent="0" algn="l" defTabSz="622300">
            <a:lnSpc>
              <a:spcPct val="90000"/>
            </a:lnSpc>
            <a:spcBef>
              <a:spcPct val="0"/>
            </a:spcBef>
            <a:spcAft>
              <a:spcPct val="35000"/>
            </a:spcAft>
            <a:buNone/>
          </a:pPr>
          <a:r>
            <a:rPr lang="en-US" sz="1400" kern="1200"/>
            <a:t>03</a:t>
          </a:r>
        </a:p>
      </dsp:txBody>
      <dsp:txXfrm>
        <a:off x="3629382" y="791455"/>
        <a:ext cx="1680269" cy="806529"/>
      </dsp:txXfrm>
    </dsp:sp>
    <dsp:sp modelId="{58B4113A-0B24-4B42-87FE-388BC77129D2}">
      <dsp:nvSpPr>
        <dsp:cNvPr id="0" name=""/>
        <dsp:cNvSpPr/>
      </dsp:nvSpPr>
      <dsp:spPr>
        <a:xfrm>
          <a:off x="5444073" y="791455"/>
          <a:ext cx="1680269" cy="201632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973" tIns="0" rIns="165973" bIns="330200" numCol="1" spcCol="1270" anchor="t" anchorCtr="0">
          <a:noAutofit/>
        </a:bodyPr>
        <a:lstStyle/>
        <a:p>
          <a:pPr marL="0" lvl="0" indent="0" algn="l" defTabSz="755650">
            <a:lnSpc>
              <a:spcPct val="90000"/>
            </a:lnSpc>
            <a:spcBef>
              <a:spcPct val="0"/>
            </a:spcBef>
            <a:spcAft>
              <a:spcPct val="35000"/>
            </a:spcAft>
            <a:buNone/>
          </a:pPr>
          <a:r>
            <a:rPr lang="en-US" sz="1700" kern="1200"/>
            <a:t>Dataverse</a:t>
          </a:r>
        </a:p>
      </dsp:txBody>
      <dsp:txXfrm>
        <a:off x="5444073" y="1597984"/>
        <a:ext cx="1680269" cy="1209794"/>
      </dsp:txXfrm>
    </dsp:sp>
    <dsp:sp modelId="{25F3CC3E-660D-40F8-8B64-E8BEB4B23804}">
      <dsp:nvSpPr>
        <dsp:cNvPr id="0" name=""/>
        <dsp:cNvSpPr/>
      </dsp:nvSpPr>
      <dsp:spPr>
        <a:xfrm>
          <a:off x="5444073" y="791455"/>
          <a:ext cx="1680269" cy="806529"/>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973" tIns="165100" rIns="165973" bIns="165100" numCol="1" spcCol="1270" anchor="ctr" anchorCtr="0">
          <a:noAutofit/>
        </a:bodyPr>
        <a:lstStyle/>
        <a:p>
          <a:pPr marL="0" lvl="0" indent="0" algn="l" defTabSz="622300">
            <a:lnSpc>
              <a:spcPct val="90000"/>
            </a:lnSpc>
            <a:spcBef>
              <a:spcPct val="0"/>
            </a:spcBef>
            <a:spcAft>
              <a:spcPct val="35000"/>
            </a:spcAft>
            <a:buNone/>
          </a:pPr>
          <a:r>
            <a:rPr lang="en-US" sz="1400" kern="1200"/>
            <a:t>04</a:t>
          </a:r>
        </a:p>
      </dsp:txBody>
      <dsp:txXfrm>
        <a:off x="5444073" y="791455"/>
        <a:ext cx="1680269" cy="806529"/>
      </dsp:txXfrm>
    </dsp:sp>
    <dsp:sp modelId="{D4A58EC1-1D18-48C4-BF82-15DED1FE237D}">
      <dsp:nvSpPr>
        <dsp:cNvPr id="0" name=""/>
        <dsp:cNvSpPr/>
      </dsp:nvSpPr>
      <dsp:spPr>
        <a:xfrm>
          <a:off x="7258764" y="791455"/>
          <a:ext cx="1680269" cy="2016323"/>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973" tIns="0" rIns="165973" bIns="330200" numCol="1" spcCol="1270" anchor="t" anchorCtr="0">
          <a:noAutofit/>
        </a:bodyPr>
        <a:lstStyle/>
        <a:p>
          <a:pPr marL="0" lvl="0" indent="0" algn="l" defTabSz="755650">
            <a:lnSpc>
              <a:spcPct val="90000"/>
            </a:lnSpc>
            <a:spcBef>
              <a:spcPct val="0"/>
            </a:spcBef>
            <a:spcAft>
              <a:spcPct val="35000"/>
            </a:spcAft>
            <a:buNone/>
          </a:pPr>
          <a:r>
            <a:rPr lang="en-US" sz="1700" kern="1200"/>
            <a:t>Dynamics First Party Apps</a:t>
          </a:r>
        </a:p>
      </dsp:txBody>
      <dsp:txXfrm>
        <a:off x="7258764" y="1597984"/>
        <a:ext cx="1680269" cy="1209794"/>
      </dsp:txXfrm>
    </dsp:sp>
    <dsp:sp modelId="{D67918D3-0C32-46FF-88CE-40FA28D06084}">
      <dsp:nvSpPr>
        <dsp:cNvPr id="0" name=""/>
        <dsp:cNvSpPr/>
      </dsp:nvSpPr>
      <dsp:spPr>
        <a:xfrm>
          <a:off x="7258764" y="791455"/>
          <a:ext cx="1680269" cy="806529"/>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973" tIns="165100" rIns="165973" bIns="165100" numCol="1" spcCol="1270" anchor="ctr" anchorCtr="0">
          <a:noAutofit/>
        </a:bodyPr>
        <a:lstStyle/>
        <a:p>
          <a:pPr marL="0" lvl="0" indent="0" algn="l" defTabSz="622300">
            <a:lnSpc>
              <a:spcPct val="90000"/>
            </a:lnSpc>
            <a:spcBef>
              <a:spcPct val="0"/>
            </a:spcBef>
            <a:spcAft>
              <a:spcPct val="35000"/>
            </a:spcAft>
            <a:buNone/>
          </a:pPr>
          <a:r>
            <a:rPr lang="en-US" sz="1400" kern="1200"/>
            <a:t>05</a:t>
          </a:r>
        </a:p>
      </dsp:txBody>
      <dsp:txXfrm>
        <a:off x="7258764" y="791455"/>
        <a:ext cx="1680269" cy="806529"/>
      </dsp:txXfrm>
    </dsp:sp>
    <dsp:sp modelId="{4C53C1BB-7367-4B98-BDAC-EFBA7E554C86}">
      <dsp:nvSpPr>
        <dsp:cNvPr id="0" name=""/>
        <dsp:cNvSpPr/>
      </dsp:nvSpPr>
      <dsp:spPr>
        <a:xfrm>
          <a:off x="9073455" y="791455"/>
          <a:ext cx="1680269" cy="201632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973" tIns="0" rIns="165973" bIns="330200" numCol="1" spcCol="1270" anchor="t" anchorCtr="0">
          <a:noAutofit/>
        </a:bodyPr>
        <a:lstStyle/>
        <a:p>
          <a:pPr marL="0" lvl="0" indent="0" algn="l" defTabSz="755650">
            <a:lnSpc>
              <a:spcPct val="90000"/>
            </a:lnSpc>
            <a:spcBef>
              <a:spcPct val="0"/>
            </a:spcBef>
            <a:spcAft>
              <a:spcPct val="35000"/>
            </a:spcAft>
            <a:buNone/>
          </a:pPr>
          <a:r>
            <a:rPr lang="en-US" sz="1700" kern="1200"/>
            <a:t>Q&amp;A</a:t>
          </a:r>
        </a:p>
      </dsp:txBody>
      <dsp:txXfrm>
        <a:off x="9073455" y="1597984"/>
        <a:ext cx="1680269" cy="1209794"/>
      </dsp:txXfrm>
    </dsp:sp>
    <dsp:sp modelId="{DABB24CE-CD7B-49FA-B5C7-C79EB682C5E4}">
      <dsp:nvSpPr>
        <dsp:cNvPr id="0" name=""/>
        <dsp:cNvSpPr/>
      </dsp:nvSpPr>
      <dsp:spPr>
        <a:xfrm>
          <a:off x="9073455" y="791455"/>
          <a:ext cx="1680269" cy="806529"/>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973" tIns="165100" rIns="165973" bIns="165100" numCol="1" spcCol="1270" anchor="ctr" anchorCtr="0">
          <a:noAutofit/>
        </a:bodyPr>
        <a:lstStyle/>
        <a:p>
          <a:pPr marL="0" lvl="0" indent="0" algn="l" defTabSz="622300">
            <a:lnSpc>
              <a:spcPct val="90000"/>
            </a:lnSpc>
            <a:spcBef>
              <a:spcPct val="0"/>
            </a:spcBef>
            <a:spcAft>
              <a:spcPct val="35000"/>
            </a:spcAft>
            <a:buNone/>
          </a:pPr>
          <a:r>
            <a:rPr lang="en-US" sz="1400" kern="1200"/>
            <a:t>06</a:t>
          </a:r>
        </a:p>
        <a:p>
          <a:pPr marL="0" lvl="0" indent="0" algn="l" defTabSz="622300">
            <a:lnSpc>
              <a:spcPct val="90000"/>
            </a:lnSpc>
            <a:spcBef>
              <a:spcPct val="0"/>
            </a:spcBef>
            <a:spcAft>
              <a:spcPct val="35000"/>
            </a:spcAft>
            <a:buNone/>
          </a:pPr>
          <a:endParaRPr lang="en-US" sz="1400" kern="1200"/>
        </a:p>
      </dsp:txBody>
      <dsp:txXfrm>
        <a:off x="9073455" y="791455"/>
        <a:ext cx="1680269" cy="8065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DAD2D-83C8-48AD-9137-EA85EA7E47B3}">
      <dsp:nvSpPr>
        <dsp:cNvPr id="0" name=""/>
        <dsp:cNvSpPr/>
      </dsp:nvSpPr>
      <dsp:spPr>
        <a:xfrm>
          <a:off x="0" y="682"/>
          <a:ext cx="6245265" cy="15965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4562C-DAB3-4CB4-867B-1174FB8CFBDC}">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6728A1-65A8-4F33-AD89-67ED2EE45437}">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kern="1200"/>
            <a:t>Automate manual tasks</a:t>
          </a:r>
        </a:p>
      </dsp:txBody>
      <dsp:txXfrm>
        <a:off x="1844034" y="682"/>
        <a:ext cx="4401230" cy="1596566"/>
      </dsp:txXfrm>
    </dsp:sp>
    <dsp:sp modelId="{4AE9E470-897A-47C4-A684-A380D7143512}">
      <dsp:nvSpPr>
        <dsp:cNvPr id="0" name=""/>
        <dsp:cNvSpPr/>
      </dsp:nvSpPr>
      <dsp:spPr>
        <a:xfrm>
          <a:off x="0" y="1996390"/>
          <a:ext cx="6245265" cy="15965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FB298B-5475-449D-8445-8D7792F1FAEF}">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C42AEC-9B38-4929-A8CB-FE793CA2F5F5}">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kern="1200"/>
            <a:t>Connect to multiple systems</a:t>
          </a:r>
        </a:p>
      </dsp:txBody>
      <dsp:txXfrm>
        <a:off x="1844034" y="1996390"/>
        <a:ext cx="4401230" cy="1596566"/>
      </dsp:txXfrm>
    </dsp:sp>
    <dsp:sp modelId="{DB9C9170-0A5F-4B6E-A96B-6D03D439D047}">
      <dsp:nvSpPr>
        <dsp:cNvPr id="0" name=""/>
        <dsp:cNvSpPr/>
      </dsp:nvSpPr>
      <dsp:spPr>
        <a:xfrm>
          <a:off x="0" y="3992098"/>
          <a:ext cx="6245265" cy="15965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E9E746-733A-4CC5-AB72-48C4CA1457BD}">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8E1C21-16C9-4B03-A484-569A5CF022F3}">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977900">
            <a:lnSpc>
              <a:spcPct val="90000"/>
            </a:lnSpc>
            <a:spcBef>
              <a:spcPct val="0"/>
            </a:spcBef>
            <a:spcAft>
              <a:spcPct val="35000"/>
            </a:spcAft>
            <a:buNone/>
          </a:pPr>
          <a:r>
            <a:rPr lang="en-US" sz="2200" kern="1200"/>
            <a:t>No-code can get you started, but you’ll likely need a developer to help with more complicated flows and writing expressions</a:t>
          </a:r>
        </a:p>
      </dsp:txBody>
      <dsp:txXfrm>
        <a:off x="1844034" y="3992098"/>
        <a:ext cx="4401230" cy="15965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9214D-9908-452E-AA55-664CFA6F4B5B}">
      <dsp:nvSpPr>
        <dsp:cNvPr id="0" name=""/>
        <dsp:cNvSpPr/>
      </dsp:nvSpPr>
      <dsp:spPr>
        <a:xfrm>
          <a:off x="632" y="572231"/>
          <a:ext cx="2466826" cy="14800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t>Automated Flow</a:t>
          </a:r>
        </a:p>
      </dsp:txBody>
      <dsp:txXfrm>
        <a:off x="632" y="572231"/>
        <a:ext cx="2466826" cy="1480095"/>
      </dsp:txXfrm>
    </dsp:sp>
    <dsp:sp modelId="{90AC738C-9C32-4E77-9E52-5212207A4556}">
      <dsp:nvSpPr>
        <dsp:cNvPr id="0" name=""/>
        <dsp:cNvSpPr/>
      </dsp:nvSpPr>
      <dsp:spPr>
        <a:xfrm>
          <a:off x="2714141" y="572231"/>
          <a:ext cx="2466826" cy="14800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latin typeface="Calibri Light" panose="020F0302020204030204"/>
            </a:rPr>
            <a:t>Instant Flow</a:t>
          </a:r>
          <a:endParaRPr lang="en-US" sz="3300" kern="1200"/>
        </a:p>
      </dsp:txBody>
      <dsp:txXfrm>
        <a:off x="2714141" y="572231"/>
        <a:ext cx="2466826" cy="1480095"/>
      </dsp:txXfrm>
    </dsp:sp>
    <dsp:sp modelId="{ADCAC111-B5FC-4FD7-AE6C-09B7411DDF2D}">
      <dsp:nvSpPr>
        <dsp:cNvPr id="0" name=""/>
        <dsp:cNvSpPr/>
      </dsp:nvSpPr>
      <dsp:spPr>
        <a:xfrm>
          <a:off x="632" y="2299010"/>
          <a:ext cx="2466826" cy="14800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latin typeface="Calibri Light" panose="020F0302020204030204"/>
            </a:rPr>
            <a:t>Scheduled Flow</a:t>
          </a:r>
          <a:endParaRPr lang="en-US" sz="3300" kern="1200"/>
        </a:p>
      </dsp:txBody>
      <dsp:txXfrm>
        <a:off x="632" y="2299010"/>
        <a:ext cx="2466826" cy="1480095"/>
      </dsp:txXfrm>
    </dsp:sp>
    <dsp:sp modelId="{606739D7-1B62-4051-98A4-BC04EDC9317E}">
      <dsp:nvSpPr>
        <dsp:cNvPr id="0" name=""/>
        <dsp:cNvSpPr/>
      </dsp:nvSpPr>
      <dsp:spPr>
        <a:xfrm>
          <a:off x="2714141" y="2299010"/>
          <a:ext cx="2466826" cy="148009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latin typeface="Calibri Light" panose="020F0302020204030204"/>
            </a:rPr>
            <a:t>Business Process Flow</a:t>
          </a:r>
          <a:endParaRPr lang="en-US" sz="3300" kern="1200"/>
        </a:p>
      </dsp:txBody>
      <dsp:txXfrm>
        <a:off x="2714141" y="2299010"/>
        <a:ext cx="2466826" cy="1480095"/>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BC4F2-6A87-450D-AD53-D2188421BC53}" type="datetimeFigureOut">
              <a:rPr lang="en-US" smtClean="0"/>
              <a:t>10/3/2025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3B2649-7BD8-4005-A99E-30D13769A8BD}" type="slidenum">
              <a:rPr lang="en-US" smtClean="0"/>
              <a:t>‹#›</a:t>
            </a:fld>
            <a:endParaRPr lang="en-US"/>
          </a:p>
        </p:txBody>
      </p:sp>
    </p:spTree>
    <p:extLst>
      <p:ext uri="{BB962C8B-B14F-4D97-AF65-F5344CB8AC3E}">
        <p14:creationId xmlns:p14="http://schemas.microsoft.com/office/powerpoint/2010/main" val="24448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03401A8-3220-413E-B964-4A8659985FD3}" type="slidenum">
              <a:rPr lang="en-US" smtClean="0"/>
              <a:t>1</a:t>
            </a:fld>
            <a:endParaRPr lang="en-US"/>
          </a:p>
        </p:txBody>
      </p:sp>
    </p:spTree>
    <p:extLst>
      <p:ext uri="{BB962C8B-B14F-4D97-AF65-F5344CB8AC3E}">
        <p14:creationId xmlns:p14="http://schemas.microsoft.com/office/powerpoint/2010/main" val="372418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16</a:t>
            </a:fld>
            <a:endParaRPr lang="en-US"/>
          </a:p>
        </p:txBody>
      </p:sp>
    </p:spTree>
    <p:extLst>
      <p:ext uri="{BB962C8B-B14F-4D97-AF65-F5344CB8AC3E}">
        <p14:creationId xmlns:p14="http://schemas.microsoft.com/office/powerpoint/2010/main" val="2833653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a:p>
        </p:txBody>
      </p:sp>
    </p:spTree>
    <p:extLst>
      <p:ext uri="{BB962C8B-B14F-4D97-AF65-F5344CB8AC3E}">
        <p14:creationId xmlns:p14="http://schemas.microsoft.com/office/powerpoint/2010/main" val="1915563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a:p>
        </p:txBody>
      </p:sp>
    </p:spTree>
    <p:extLst>
      <p:ext uri="{BB962C8B-B14F-4D97-AF65-F5344CB8AC3E}">
        <p14:creationId xmlns:p14="http://schemas.microsoft.com/office/powerpoint/2010/main" val="3853551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1240635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a:p>
        </p:txBody>
      </p:sp>
    </p:spTree>
    <p:extLst>
      <p:ext uri="{BB962C8B-B14F-4D97-AF65-F5344CB8AC3E}">
        <p14:creationId xmlns:p14="http://schemas.microsoft.com/office/powerpoint/2010/main" val="3792341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069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25</a:t>
            </a:fld>
            <a:endParaRPr lang="en-US"/>
          </a:p>
        </p:txBody>
      </p:sp>
    </p:spTree>
    <p:extLst>
      <p:ext uri="{BB962C8B-B14F-4D97-AF65-F5344CB8AC3E}">
        <p14:creationId xmlns:p14="http://schemas.microsoft.com/office/powerpoint/2010/main" val="600024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26</a:t>
            </a:fld>
            <a:endParaRPr lang="en-US"/>
          </a:p>
        </p:txBody>
      </p:sp>
    </p:spTree>
    <p:extLst>
      <p:ext uri="{BB962C8B-B14F-4D97-AF65-F5344CB8AC3E}">
        <p14:creationId xmlns:p14="http://schemas.microsoft.com/office/powerpoint/2010/main" val="2939790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27</a:t>
            </a:fld>
            <a:endParaRPr lang="en-US"/>
          </a:p>
        </p:txBody>
      </p:sp>
    </p:spTree>
    <p:extLst>
      <p:ext uri="{BB962C8B-B14F-4D97-AF65-F5344CB8AC3E}">
        <p14:creationId xmlns:p14="http://schemas.microsoft.com/office/powerpoint/2010/main" val="1418861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955F7633-D387-4A26-A759-FF340407F867}" type="slidenum">
              <a:rPr lang="en-SG" smtClean="0"/>
              <a:t>35</a:t>
            </a:fld>
            <a:endParaRPr lang="en-SG"/>
          </a:p>
        </p:txBody>
      </p:sp>
    </p:spTree>
    <p:extLst>
      <p:ext uri="{BB962C8B-B14F-4D97-AF65-F5344CB8AC3E}">
        <p14:creationId xmlns:p14="http://schemas.microsoft.com/office/powerpoint/2010/main" val="1490009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solidFill>
                  <a:srgbClr val="171717"/>
                </a:solidFill>
                <a:effectLst/>
                <a:latin typeface="Segoe UI" panose="020B0502040204020203" pitchFamily="34" charset="0"/>
              </a:rPr>
              <a:t>Dataverse lets you securely store and manage data that's used by business applications. Data within Dataverse is stored within a set of tables. A </a:t>
            </a:r>
            <a:r>
              <a:rPr lang="en-US" b="0" i="1">
                <a:solidFill>
                  <a:srgbClr val="171717"/>
                </a:solidFill>
                <a:effectLst/>
                <a:latin typeface="Segoe UI" panose="020B0502040204020203" pitchFamily="34" charset="0"/>
              </a:rPr>
              <a:t>table</a:t>
            </a:r>
            <a:r>
              <a:rPr lang="en-US" b="0" i="0">
                <a:solidFill>
                  <a:srgbClr val="171717"/>
                </a:solidFill>
                <a:effectLst/>
                <a:latin typeface="Segoe UI" panose="020B0502040204020203" pitchFamily="34" charset="0"/>
              </a:rPr>
              <a:t> is a set of rows (formerly referred to as records) and columns (formerly referred to as fields/attributes). Each column in the table is designed to store a certain type of data, for example, name, age, salary, and so on. Dataverse includes a base set of standard tables that cover typical scenarios, but you can also create custom tables specific to your organization and populate them with data. App makers can then use Power Apps to build rich applications that use this data.</a:t>
            </a:r>
            <a:endParaRPr lang="en-US"/>
          </a:p>
          <a:p>
            <a:endParaRPr lang="en-US"/>
          </a:p>
          <a:p>
            <a:endParaRPr lang="en-US"/>
          </a:p>
          <a:p>
            <a:r>
              <a:rPr lang="en-US"/>
              <a:t>Source: App in a Day Trainer – aka.ms/</a:t>
            </a:r>
            <a:r>
              <a:rPr lang="en-US" err="1"/>
              <a:t>appinadaytrainer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10/3/2025 5:11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02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Sales Trial</a:t>
            </a:r>
          </a:p>
          <a:p>
            <a:pPr marL="171450" indent="-171450">
              <a:buFontTx/>
              <a:buChar char="-"/>
            </a:pPr>
            <a:r>
              <a:rPr lang="en-US"/>
              <a:t>Accounts</a:t>
            </a:r>
          </a:p>
          <a:p>
            <a:pPr marL="171450" indent="-171450">
              <a:buFontTx/>
              <a:buChar char="-"/>
            </a:pPr>
            <a:r>
              <a:rPr lang="en-US"/>
              <a:t>Contacts</a:t>
            </a:r>
          </a:p>
          <a:p>
            <a:pPr marL="171450" indent="-171450">
              <a:buFontTx/>
              <a:buChar char="-"/>
            </a:pPr>
            <a:r>
              <a:rPr lang="en-US"/>
              <a:t>Create Opportunity</a:t>
            </a:r>
          </a:p>
          <a:p>
            <a:pPr marL="171450" indent="-171450">
              <a:buFontTx/>
              <a:buChar char="-"/>
            </a:pPr>
            <a:r>
              <a:rPr lang="en-US"/>
              <a:t>Add Products</a:t>
            </a:r>
          </a:p>
          <a:p>
            <a:pPr marL="171450" indent="-171450">
              <a:buFontTx/>
              <a:buChar char="-"/>
            </a:pPr>
            <a:r>
              <a:rPr lang="en-US"/>
              <a:t>Convert to Quote</a:t>
            </a:r>
          </a:p>
          <a:p>
            <a:pPr marL="171450" indent="-171450">
              <a:buFontTx/>
              <a:buChar char="-"/>
            </a:pPr>
            <a:r>
              <a:rPr lang="en-US"/>
              <a:t>Convert to Order</a:t>
            </a:r>
          </a:p>
        </p:txBody>
      </p:sp>
      <p:sp>
        <p:nvSpPr>
          <p:cNvPr id="4" name="Slide Number Placeholder 3"/>
          <p:cNvSpPr>
            <a:spLocks noGrp="1"/>
          </p:cNvSpPr>
          <p:nvPr>
            <p:ph type="sldNum" sz="quarter" idx="5"/>
          </p:nvPr>
        </p:nvSpPr>
        <p:spPr/>
        <p:txBody>
          <a:bodyPr/>
          <a:lstStyle/>
          <a:p>
            <a:fld id="{4C3B2649-7BD8-4005-A99E-30D13769A8BD}" type="slidenum">
              <a:rPr lang="en-US" smtClean="0"/>
              <a:t>53</a:t>
            </a:fld>
            <a:endParaRPr lang="en-US"/>
          </a:p>
        </p:txBody>
      </p:sp>
    </p:spTree>
    <p:extLst>
      <p:ext uri="{BB962C8B-B14F-4D97-AF65-F5344CB8AC3E}">
        <p14:creationId xmlns:p14="http://schemas.microsoft.com/office/powerpoint/2010/main" val="1512839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Historically speaking you may hear Dataverse referred to as CDS, Common Data Service or even XRM.  It’s a relational database that you can customize and use with Power Apps and Power Automate.</a:t>
            </a: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Source: App in a Day Trainer – aka.ms/</a:t>
            </a:r>
            <a:r>
              <a:rPr lang="en-US" err="1"/>
              <a:t>appinadaytrainer</a:t>
            </a:r>
            <a:endParaRPr lang="en-US"/>
          </a:p>
          <a:p>
            <a:pPr marL="0" indent="0">
              <a:buFont typeface="Arial" panose="020B0604020202020204" pitchFamily="34" charset="0"/>
              <a:buNone/>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6546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j-lt"/>
                <a:cs typeface="Segoe UI Semibold"/>
              </a:rPr>
              <a:t>Effortless Dynamics</a:t>
            </a:r>
            <a:r>
              <a:rPr kumimoji="0" lang="en-US" sz="900" b="0" i="0" u="none" strike="noStrike" kern="1200" cap="none" spc="0" normalizeH="0" baseline="0" noProof="0">
                <a:ln>
                  <a:noFill/>
                </a:ln>
                <a:solidFill>
                  <a:srgbClr val="000000"/>
                </a:solidFill>
                <a:effectLst/>
                <a:uLnTx/>
                <a:uFillTx/>
                <a:latin typeface="Segoe UI"/>
                <a:ea typeface="+mn-ea"/>
                <a:cs typeface="Segoe UI Light"/>
              </a:rPr>
              <a:t> 365, Office 365, and Azure integration, augmented with data from industry partners</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solidFill>
                  <a:srgbClr val="000000"/>
                </a:solidFill>
                <a:ea typeface="+mj-lt"/>
                <a:cs typeface="Segoe UI Semibold"/>
              </a:rPr>
              <a:t>Extend data and processes to external and anonymous users with Power Apps Portals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solidFill>
                <a:srgbClr val="000000"/>
              </a:solidFill>
              <a:ea typeface="+mj-lt"/>
              <a:cs typeface="Segoe UI Semibold"/>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Source: App in a Day Trainer – aka.ms/</a:t>
            </a:r>
            <a:r>
              <a:rPr lang="en-US" sz="800" err="1"/>
              <a:t>appinadaytrainer</a:t>
            </a:r>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solidFill>
                <a:srgbClr val="000000"/>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10/3/2025 5:11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5927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10/3/2025 5:11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09FC3BE-DAE2-454F-9908-6DD222004A19}"/>
              </a:ext>
            </a:extLst>
          </p:cNvPr>
          <p:cNvSpPr>
            <a:spLocks noGrp="1"/>
          </p:cNvSpPr>
          <p:nvPr>
            <p:ph type="body" idx="1"/>
          </p:nvPr>
        </p:nvSpPr>
        <p:spPr/>
        <p:txBody>
          <a:bodyPr/>
          <a:lstStyle/>
          <a:p>
            <a:r>
              <a:rPr lang="en-US"/>
              <a:t>Source Ignite the Tour deck</a:t>
            </a:r>
          </a:p>
          <a:p>
            <a:r>
              <a:rPr lang="en-US"/>
              <a:t>Updated Icons</a:t>
            </a:r>
          </a:p>
          <a:p>
            <a:endParaRPr lang="en-US"/>
          </a:p>
          <a:p>
            <a:r>
              <a:rPr lang="en-US"/>
              <a:t>Microsoft Learn: https://docs.microsoft.com/en-us/learn/modules/introduction-common-data-service/2-overview?WT.mc_id=BA-MVP-5003431</a:t>
            </a:r>
          </a:p>
        </p:txBody>
      </p:sp>
    </p:spTree>
    <p:extLst>
      <p:ext uri="{BB962C8B-B14F-4D97-AF65-F5344CB8AC3E}">
        <p14:creationId xmlns:p14="http://schemas.microsoft.com/office/powerpoint/2010/main" val="1031543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1850505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a:t>Dataverse is at the foundation of each of these to help build upon.</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App in a Day Trainer – aka.ms/</a:t>
            </a:r>
            <a:r>
              <a:rPr lang="en-US" err="1"/>
              <a:t>appinadaytrainer</a:t>
            </a:r>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10/3/2025 5:11 AM</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198949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a:p>
        </p:txBody>
      </p:sp>
    </p:spTree>
    <p:extLst>
      <p:ext uri="{BB962C8B-B14F-4D97-AF65-F5344CB8AC3E}">
        <p14:creationId xmlns:p14="http://schemas.microsoft.com/office/powerpoint/2010/main" val="3238800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15</a:t>
            </a:fld>
            <a:endParaRPr lang="en-US"/>
          </a:p>
        </p:txBody>
      </p:sp>
    </p:spTree>
    <p:extLst>
      <p:ext uri="{BB962C8B-B14F-4D97-AF65-F5344CB8AC3E}">
        <p14:creationId xmlns:p14="http://schemas.microsoft.com/office/powerpoint/2010/main" val="107320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9.xml"/><Relationship Id="rId4" Type="http://schemas.openxmlformats.org/officeDocument/2006/relationships/image" Target="../media/image42.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jpeg"/><Relationship Id="rId1" Type="http://schemas.openxmlformats.org/officeDocument/2006/relationships/slideMaster" Target="../slideMasters/slideMaster9.xml"/><Relationship Id="rId4" Type="http://schemas.openxmlformats.org/officeDocument/2006/relationships/image" Target="../media/image44.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74230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7" y="228602"/>
            <a:ext cx="11296417" cy="6093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7" y="1444752"/>
            <a:ext cx="11296417" cy="2235983"/>
          </a:xfrm>
        </p:spPr>
        <p:txBody>
          <a:bodyPr/>
          <a:lstStyle>
            <a:lvl1pPr>
              <a:lnSpc>
                <a:spcPct val="100000"/>
              </a:lnSpc>
              <a:spcBef>
                <a:spcPts val="1800"/>
              </a:spcBef>
              <a:defRPr/>
            </a:lvl1pPr>
            <a:lvl2pPr marL="1145982" indent="-393634" defTabSz="1250741">
              <a:lnSpc>
                <a:spcPct val="100000"/>
              </a:lnSpc>
              <a:spcBef>
                <a:spcPts val="600"/>
              </a:spcBef>
              <a:defRPr/>
            </a:lvl2pPr>
            <a:lvl3pPr marL="1661835" indent="-344430">
              <a:lnSpc>
                <a:spcPct val="100000"/>
              </a:lnSpc>
              <a:defRPr/>
            </a:lvl3pPr>
            <a:lvl4pPr marL="2118959" indent="-344430">
              <a:lnSpc>
                <a:spcPct val="100000"/>
              </a:lnSpc>
              <a:defRPr/>
            </a:lvl4pPr>
            <a:lvl5pPr marL="2574494" indent="-334907">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7243194"/>
      </p:ext>
    </p:extLst>
  </p:cSld>
  <p:clrMapOvr>
    <a:masterClrMapping/>
  </p:clrMapOvr>
  <p:transition spd="slow">
    <p:push/>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0EFC-71CC-4B6D-BDB8-60BA71284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2E7ABA-914E-466E-99E3-41ACB2C645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6DE280-B1E1-4EB2-9F5C-0A717BC5F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5ACD55-715E-4E8F-B705-593611008C0C}"/>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6" name="Footer Placeholder 5">
            <a:extLst>
              <a:ext uri="{FF2B5EF4-FFF2-40B4-BE49-F238E27FC236}">
                <a16:creationId xmlns:a16="http://schemas.microsoft.com/office/drawing/2014/main" id="{5F61CD9A-BC55-4BA5-A24D-4B4F9BFDDF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5764E9-6E59-4DEA-B4B7-A9090913DF9F}"/>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11080866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01BE4-84D3-44E4-8EAB-1654AA463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A2E2A5-4649-478B-BF14-820EF1BBFE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8BC6B6-537E-4CDD-904A-9493D7479FA0}"/>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5" name="Footer Placeholder 4">
            <a:extLst>
              <a:ext uri="{FF2B5EF4-FFF2-40B4-BE49-F238E27FC236}">
                <a16:creationId xmlns:a16="http://schemas.microsoft.com/office/drawing/2014/main" id="{AC6FEE93-B4BA-4B4B-A74F-1EB3759EE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152A82-9D2F-4993-9F95-ED2167A5E42B}"/>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352839855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703669-E901-4AAD-913C-284FF3C5FA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A7D6EF-D529-4A0E-8F1C-78450C417E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848BE-F006-41F5-8FD5-93AEAB4E09D2}"/>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5" name="Footer Placeholder 4">
            <a:extLst>
              <a:ext uri="{FF2B5EF4-FFF2-40B4-BE49-F238E27FC236}">
                <a16:creationId xmlns:a16="http://schemas.microsoft.com/office/drawing/2014/main" id="{3847859F-345D-4632-A872-B3DD691D41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516041-B6A5-432F-8B06-AD29F7A5A739}"/>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25409774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92443"/>
          </a:xfrm>
        </p:spPr>
        <p:txBody>
          <a:bodyPr wrap="square" lIns="0" tIns="0" rIns="0" bIns="0">
            <a:spAutoFit/>
          </a:bodyPr>
          <a:lstStyle>
            <a:lvl1pPr>
              <a:lnSpc>
                <a:spcPct val="100000"/>
              </a:lnSpc>
              <a:defRPr sz="3199"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9541173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pPr algn="r"/>
            <a:r>
              <a:rPr lang="en-US"/>
              <a:t>3/1/20XX</a:t>
            </a: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sz="1000"/>
              <a:t>Sample footer text</a:t>
            </a: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317913213"/>
      </p:ext>
    </p:extLst>
  </p:cSld>
  <p:clrMapOvr>
    <a:masterClrMapping/>
  </p:clrMapOvr>
  <p:hf hdr="0"/>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r>
              <a:rPr lang="en-US"/>
              <a:t>3/1/20XX</a:t>
            </a:r>
          </a:p>
        </p:txBody>
      </p:sp>
      <p:sp>
        <p:nvSpPr>
          <p:cNvPr id="5" name="Footer Placeholder 4"/>
          <p:cNvSpPr>
            <a:spLocks noGrp="1"/>
          </p:cNvSpPr>
          <p:nvPr>
            <p:ph type="ftr" sz="quarter" idx="11"/>
          </p:nvPr>
        </p:nvSpPr>
        <p:spPr/>
        <p:txBody>
          <a:bodyPr/>
          <a:lstStyle/>
          <a:p>
            <a:r>
              <a:rPr lang="en-US" sz="1000"/>
              <a:t>Sample footer text</a:t>
            </a:r>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254098327"/>
      </p:ext>
    </p:extLst>
  </p:cSld>
  <p:clrMapOvr>
    <a:masterClrMapping/>
  </p:clrMapOvr>
  <p:hf hdr="0"/>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r>
              <a:rPr lang="en-US"/>
              <a:t>3/1/20XX</a:t>
            </a:r>
          </a:p>
        </p:txBody>
      </p:sp>
      <p:sp>
        <p:nvSpPr>
          <p:cNvPr id="5" name="Footer Placeholder 4"/>
          <p:cNvSpPr>
            <a:spLocks noGrp="1"/>
          </p:cNvSpPr>
          <p:nvPr>
            <p:ph type="ftr" sz="quarter" idx="11"/>
          </p:nvPr>
        </p:nvSpPr>
        <p:spPr/>
        <p:txBody>
          <a:bodyPr/>
          <a:lstStyle/>
          <a:p>
            <a:r>
              <a:rPr lang="en-US" sz="1000"/>
              <a:t>Sample footer text</a:t>
            </a:r>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922112338"/>
      </p:ext>
    </p:extLst>
  </p:cSld>
  <p:clrMapOvr>
    <a:masterClrMapping/>
  </p:clrMapOvr>
  <p:hf hdr="0"/>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7559FA-2A0A-F34F-AF4C-C7F9D6B8B11F}"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9597304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lgn="r"/>
            <a:r>
              <a:rPr lang="en-US"/>
              <a:t>3/1/20XX</a:t>
            </a:r>
          </a:p>
        </p:txBody>
      </p:sp>
      <p:sp>
        <p:nvSpPr>
          <p:cNvPr id="8" name="Footer Placeholder 7"/>
          <p:cNvSpPr>
            <a:spLocks noGrp="1"/>
          </p:cNvSpPr>
          <p:nvPr>
            <p:ph type="ftr" sz="quarter" idx="11"/>
          </p:nvPr>
        </p:nvSpPr>
        <p:spPr/>
        <p:txBody>
          <a:bodyPr/>
          <a:lstStyle/>
          <a:p>
            <a:r>
              <a:rPr lang="en-US" sz="1000"/>
              <a:t>Sample footer text</a:t>
            </a:r>
          </a:p>
        </p:txBody>
      </p:sp>
      <p:sp>
        <p:nvSpPr>
          <p:cNvPr id="9" name="Slide Number Placeholder 8"/>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1187877776"/>
      </p:ext>
    </p:extLst>
  </p:cSld>
  <p:clrMapOvr>
    <a:masterClrMapping/>
  </p:clrMapOvr>
  <p:hf hdr="0"/>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lgn="r"/>
            <a:r>
              <a:rPr lang="en-US"/>
              <a:t>3/1/20XX</a:t>
            </a:r>
          </a:p>
        </p:txBody>
      </p:sp>
      <p:sp>
        <p:nvSpPr>
          <p:cNvPr id="4" name="Footer Placeholder 3"/>
          <p:cNvSpPr>
            <a:spLocks noGrp="1"/>
          </p:cNvSpPr>
          <p:nvPr>
            <p:ph type="ftr" sz="quarter" idx="11"/>
          </p:nvPr>
        </p:nvSpPr>
        <p:spPr/>
        <p:txBody>
          <a:bodyPr/>
          <a:lstStyle/>
          <a:p>
            <a:r>
              <a:rPr lang="en-US" sz="1000"/>
              <a:t>Sample footer text</a:t>
            </a:r>
          </a:p>
        </p:txBody>
      </p:sp>
      <p:sp>
        <p:nvSpPr>
          <p:cNvPr id="5" name="Slide Number Placeholder 4"/>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90118723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BF06C1E-BDCA-49C1-AFDC-7A85ACE307FF}"/>
              </a:ext>
            </a:extLst>
          </p:cNvPr>
          <p:cNvSpPr>
            <a:spLocks noGrp="1"/>
          </p:cNvSpPr>
          <p:nvPr>
            <p:ph type="body" sz="quarter" idx="10"/>
          </p:nvPr>
        </p:nvSpPr>
        <p:spPr>
          <a:xfrm>
            <a:off x="455995" y="1001876"/>
            <a:ext cx="11306469" cy="456215"/>
          </a:xfrm>
        </p:spPr>
        <p:txBody>
          <a:bodyPr/>
          <a:lstStyle>
            <a:lvl1pPr>
              <a:defRPr lang="en-US" sz="1961" kern="1200" dirty="0" smtClean="0">
                <a:solidFill>
                  <a:schemeClr val="tx2"/>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142613066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r>
              <a:rPr lang="en-US"/>
              <a:t>3/1/20XX</a:t>
            </a:r>
          </a:p>
        </p:txBody>
      </p:sp>
      <p:sp>
        <p:nvSpPr>
          <p:cNvPr id="3" name="Footer Placeholder 2"/>
          <p:cNvSpPr>
            <a:spLocks noGrp="1"/>
          </p:cNvSpPr>
          <p:nvPr>
            <p:ph type="ftr" sz="quarter" idx="11"/>
          </p:nvPr>
        </p:nvSpPr>
        <p:spPr/>
        <p:txBody>
          <a:bodyPr/>
          <a:lstStyle/>
          <a:p>
            <a:r>
              <a:rPr lang="en-US" sz="1000"/>
              <a:t>Sample footer text</a:t>
            </a:r>
          </a:p>
        </p:txBody>
      </p:sp>
      <p:sp>
        <p:nvSpPr>
          <p:cNvPr id="4" name="Slide Number Placeholder 3"/>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3206936270"/>
      </p:ext>
    </p:extLst>
  </p:cSld>
  <p:clrMapOvr>
    <a:masterClrMapping/>
  </p:clrMapOvr>
  <p:hf hdr="0"/>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867559FA-2A0A-F34F-AF4C-C7F9D6B8B11F}" type="datetimeFigureOut">
              <a:rPr lang="en-US" smtClean="0"/>
              <a:t>10/3/2025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0D37D404-0F36-364B-A315-CC51279A2806}" type="slidenum">
              <a:rPr lang="en-US" smtClean="0"/>
              <a:t>‹#›</a:t>
            </a:fld>
            <a:endParaRPr lang="en-US"/>
          </a:p>
        </p:txBody>
      </p:sp>
    </p:spTree>
    <p:extLst>
      <p:ext uri="{BB962C8B-B14F-4D97-AF65-F5344CB8AC3E}">
        <p14:creationId xmlns:p14="http://schemas.microsoft.com/office/powerpoint/2010/main" val="131053882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pPr algn="r"/>
            <a:r>
              <a:rPr lang="en-US"/>
              <a:t>3/1/20XX</a:t>
            </a: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sz="1000"/>
              <a:t>Sample footer text</a:t>
            </a: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446013305"/>
      </p:ext>
    </p:extLst>
  </p:cSld>
  <p:clrMapOvr>
    <a:overrideClrMapping bg1="lt1" tx1="dk1" bg2="lt2" tx2="dk2" accent1="accent1" accent2="accent2" accent3="accent3" accent4="accent4" accent5="accent5" accent6="accent6" hlink="hlink" folHlink="folHlink"/>
  </p:clrMapOvr>
  <p:hf hdr="0"/>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r>
              <a:rPr lang="en-US"/>
              <a:t>3/1/20XX</a:t>
            </a:r>
          </a:p>
        </p:txBody>
      </p:sp>
      <p:sp>
        <p:nvSpPr>
          <p:cNvPr id="5" name="Footer Placeholder 4"/>
          <p:cNvSpPr>
            <a:spLocks noGrp="1"/>
          </p:cNvSpPr>
          <p:nvPr>
            <p:ph type="ftr" sz="quarter" idx="11"/>
          </p:nvPr>
        </p:nvSpPr>
        <p:spPr/>
        <p:txBody>
          <a:bodyPr/>
          <a:lstStyle/>
          <a:p>
            <a:r>
              <a:rPr lang="en-US" sz="1000"/>
              <a:t>Sample footer text</a:t>
            </a:r>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2166398116"/>
      </p:ext>
    </p:extLst>
  </p:cSld>
  <p:clrMapOvr>
    <a:masterClrMapping/>
  </p:clrMapOvr>
  <p:hf hdr="0"/>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lgn="r"/>
            <a:r>
              <a:rPr lang="en-US"/>
              <a:t>3/1/20XX</a:t>
            </a:r>
          </a:p>
        </p:txBody>
      </p:sp>
      <p:sp>
        <p:nvSpPr>
          <p:cNvPr id="5" name="Footer Placeholder 4"/>
          <p:cNvSpPr>
            <a:spLocks noGrp="1"/>
          </p:cNvSpPr>
          <p:nvPr>
            <p:ph type="ftr" sz="quarter" idx="11"/>
          </p:nvPr>
        </p:nvSpPr>
        <p:spPr/>
        <p:txBody>
          <a:bodyPr/>
          <a:lstStyle/>
          <a:p>
            <a:r>
              <a:rPr lang="en-US" sz="1000"/>
              <a:t>Sample footer text</a:t>
            </a:r>
          </a:p>
        </p:txBody>
      </p:sp>
      <p:sp>
        <p:nvSpPr>
          <p:cNvPr id="6" name="Slide Number Placeholder 5"/>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4205623056"/>
      </p:ext>
    </p:extLst>
  </p:cSld>
  <p:clrMapOvr>
    <a:masterClrMapping/>
  </p:clrMapOvr>
  <p:hf hdr="0"/>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1A4182-6276-41ED-8EAF-0C6A4D8FF0A8}"/>
              </a:ext>
              <a:ext uri="{C183D7F6-B498-43B3-948B-1728B52AA6E4}">
                <adec:decorative xmlns:adec="http://schemas.microsoft.com/office/drawing/2017/decorative" val="1"/>
              </a:ext>
            </a:extLst>
          </p:cNvPr>
          <p:cNvSpPr/>
          <p:nvPr userDrawn="1"/>
        </p:nvSpPr>
        <p:spPr>
          <a:xfrm>
            <a:off x="0" y="0"/>
            <a:ext cx="12192000" cy="6099048"/>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EF4B644F-A23D-409C-9540-B41AC18DB546}"/>
              </a:ext>
              <a:ext uri="{C183D7F6-B498-43B3-948B-1728B52AA6E4}">
                <adec:decorative xmlns:adec="http://schemas.microsoft.com/office/drawing/2017/decorative" val="1"/>
              </a:ext>
            </a:extLst>
          </p:cNvPr>
          <p:cNvSpPr/>
          <p:nvPr userDrawn="1"/>
        </p:nvSpPr>
        <p:spPr>
          <a:xfrm>
            <a:off x="0" y="0"/>
            <a:ext cx="5334003" cy="6175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8">
            <a:extLst>
              <a:ext uri="{FF2B5EF4-FFF2-40B4-BE49-F238E27FC236}">
                <a16:creationId xmlns:a16="http://schemas.microsoft.com/office/drawing/2014/main" id="{580AE1ED-3577-4808-86BF-CCD12234928D}"/>
              </a:ext>
            </a:extLst>
          </p:cNvPr>
          <p:cNvSpPr>
            <a:spLocks noGrp="1"/>
          </p:cNvSpPr>
          <p:nvPr>
            <p:ph type="ctrTitle" hasCustomPrompt="1"/>
          </p:nvPr>
        </p:nvSpPr>
        <p:spPr>
          <a:xfrm>
            <a:off x="762000" y="839336"/>
            <a:ext cx="4123899" cy="3475513"/>
          </a:xfrm>
        </p:spPr>
        <p:txBody>
          <a:bodyPr anchor="ctr">
            <a:normAutofit/>
          </a:bodyPr>
          <a:lstStyle>
            <a:lvl1pPr>
              <a:defRPr sz="5200"/>
            </a:lvl1pPr>
          </a:lstStyle>
          <a:p>
            <a:pPr algn="l"/>
            <a:r>
              <a:rPr lang="en-US" sz="4800"/>
              <a:t>Click to add title</a:t>
            </a:r>
          </a:p>
        </p:txBody>
      </p:sp>
      <p:sp>
        <p:nvSpPr>
          <p:cNvPr id="9" name="Subtitle 19">
            <a:extLst>
              <a:ext uri="{FF2B5EF4-FFF2-40B4-BE49-F238E27FC236}">
                <a16:creationId xmlns:a16="http://schemas.microsoft.com/office/drawing/2014/main" id="{E8F46CAD-D4FF-4BBC-937E-CBBD034A180B}"/>
              </a:ext>
            </a:extLst>
          </p:cNvPr>
          <p:cNvSpPr>
            <a:spLocks noGrp="1"/>
          </p:cNvSpPr>
          <p:nvPr>
            <p:ph type="subTitle" idx="1" hasCustomPrompt="1"/>
          </p:nvPr>
        </p:nvSpPr>
        <p:spPr>
          <a:xfrm>
            <a:off x="762000" y="4570807"/>
            <a:ext cx="4123899" cy="1524000"/>
          </a:xfrm>
        </p:spPr>
        <p:txBody>
          <a:bodyPr/>
          <a:lstStyle>
            <a:lvl1pPr marL="0" indent="0">
              <a:buNone/>
              <a:defRPr/>
            </a:lvl1pPr>
          </a:lstStyle>
          <a:p>
            <a:pPr algn="l"/>
            <a:r>
              <a:rPr lang="en-US"/>
              <a:t>Click to add subtitle</a:t>
            </a:r>
          </a:p>
        </p:txBody>
      </p:sp>
      <p:sp>
        <p:nvSpPr>
          <p:cNvPr id="15" name="Picture Placeholder 14">
            <a:extLst>
              <a:ext uri="{FF2B5EF4-FFF2-40B4-BE49-F238E27FC236}">
                <a16:creationId xmlns:a16="http://schemas.microsoft.com/office/drawing/2014/main" id="{A2750E7C-D01B-4533-A0B8-2E7EF2B168DC}"/>
              </a:ext>
            </a:extLst>
          </p:cNvPr>
          <p:cNvSpPr>
            <a:spLocks noGrp="1"/>
          </p:cNvSpPr>
          <p:nvPr>
            <p:ph type="pic" sz="quarter" idx="13"/>
          </p:nvPr>
        </p:nvSpPr>
        <p:spPr>
          <a:xfrm>
            <a:off x="5330952" y="754711"/>
            <a:ext cx="6099048" cy="5340096"/>
          </a:xfrm>
          <a:solidFill>
            <a:schemeClr val="accent6"/>
          </a:solidFill>
        </p:spPr>
        <p:txBody>
          <a:bodyPr/>
          <a:lstStyle/>
          <a:p>
            <a:r>
              <a:rPr lang="en-US"/>
              <a:t>Click icon to add picture</a:t>
            </a:r>
          </a:p>
        </p:txBody>
      </p:sp>
    </p:spTree>
    <p:extLst>
      <p:ext uri="{BB962C8B-B14F-4D97-AF65-F5344CB8AC3E}">
        <p14:creationId xmlns:p14="http://schemas.microsoft.com/office/powerpoint/2010/main" val="5225488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AC5ABB9-3EAC-446C-B128-CFDB09B2476A}"/>
              </a:ext>
              <a:ext uri="{C183D7F6-B498-43B3-948B-1728B52AA6E4}">
                <adec:decorative xmlns:adec="http://schemas.microsoft.com/office/drawing/2017/decorative" val="1"/>
              </a:ext>
            </a:extLst>
          </p:cNvPr>
          <p:cNvSpPr/>
          <p:nvPr userDrawn="1"/>
        </p:nvSpPr>
        <p:spPr>
          <a:xfrm>
            <a:off x="0" y="2"/>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0DED2D7-7BC9-473D-8241-8289B5821CF4}"/>
              </a:ext>
              <a:ext uri="{C183D7F6-B498-43B3-948B-1728B52AA6E4}">
                <adec:decorative xmlns:adec="http://schemas.microsoft.com/office/drawing/2017/decorative" val="1"/>
              </a:ext>
            </a:extLst>
          </p:cNvPr>
          <p:cNvSpPr/>
          <p:nvPr userDrawn="1"/>
        </p:nvSpPr>
        <p:spPr>
          <a:xfrm>
            <a:off x="0" y="0"/>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ectangle 6">
            <a:extLst>
              <a:ext uri="{FF2B5EF4-FFF2-40B4-BE49-F238E27FC236}">
                <a16:creationId xmlns:a16="http://schemas.microsoft.com/office/drawing/2014/main" id="{19C2616F-4436-4A60-BB08-54EC762C53BE}"/>
              </a:ext>
              <a:ext uri="{C183D7F6-B498-43B3-948B-1728B52AA6E4}">
                <adec:decorative xmlns:adec="http://schemas.microsoft.com/office/drawing/2017/decorative" val="1"/>
              </a:ext>
            </a:extLst>
          </p:cNvPr>
          <p:cNvSpPr/>
          <p:nvPr userDrawn="1"/>
        </p:nvSpPr>
        <p:spPr>
          <a:xfrm>
            <a:off x="0" y="762001"/>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2">
            <a:extLst>
              <a:ext uri="{FF2B5EF4-FFF2-40B4-BE49-F238E27FC236}">
                <a16:creationId xmlns:a16="http://schemas.microsoft.com/office/drawing/2014/main" id="{D6F9523F-1BD5-4832-8B13-FA0BE3E6F732}"/>
              </a:ext>
            </a:extLst>
          </p:cNvPr>
          <p:cNvSpPr>
            <a:spLocks noGrp="1"/>
          </p:cNvSpPr>
          <p:nvPr>
            <p:ph type="title"/>
          </p:nvPr>
        </p:nvSpPr>
        <p:spPr>
          <a:xfrm>
            <a:off x="5431940" y="1517652"/>
            <a:ext cx="5998059" cy="1344613"/>
          </a:xfrm>
        </p:spPr>
        <p:txBody>
          <a:bodyPr/>
          <a:lstStyle/>
          <a:p>
            <a:r>
              <a:rPr lang="en-US"/>
              <a:t>Click to edit Master title style</a:t>
            </a:r>
          </a:p>
        </p:txBody>
      </p:sp>
      <p:sp>
        <p:nvSpPr>
          <p:cNvPr id="17" name="Picture Placeholder 16">
            <a:extLst>
              <a:ext uri="{FF2B5EF4-FFF2-40B4-BE49-F238E27FC236}">
                <a16:creationId xmlns:a16="http://schemas.microsoft.com/office/drawing/2014/main" id="{FA83160D-9929-4C5C-B741-192DF7639B60}"/>
              </a:ext>
            </a:extLst>
          </p:cNvPr>
          <p:cNvSpPr>
            <a:spLocks noGrp="1"/>
          </p:cNvSpPr>
          <p:nvPr>
            <p:ph type="pic" sz="quarter" idx="13"/>
          </p:nvPr>
        </p:nvSpPr>
        <p:spPr>
          <a:xfrm>
            <a:off x="768293" y="1517652"/>
            <a:ext cx="1947672" cy="2295144"/>
          </a:xfrm>
          <a:solidFill>
            <a:schemeClr val="accent6"/>
          </a:solidFill>
        </p:spPr>
        <p:txBody>
          <a:bodyPr/>
          <a:lstStyle/>
          <a:p>
            <a:r>
              <a:rPr lang="en-US"/>
              <a:t>Click icon to add picture</a:t>
            </a:r>
          </a:p>
        </p:txBody>
      </p:sp>
      <p:sp>
        <p:nvSpPr>
          <p:cNvPr id="18" name="Picture Placeholder 16">
            <a:extLst>
              <a:ext uri="{FF2B5EF4-FFF2-40B4-BE49-F238E27FC236}">
                <a16:creationId xmlns:a16="http://schemas.microsoft.com/office/drawing/2014/main" id="{D97EB8C6-CD91-4F0C-A719-5079DB8D325C}"/>
              </a:ext>
            </a:extLst>
          </p:cNvPr>
          <p:cNvSpPr>
            <a:spLocks noGrp="1"/>
          </p:cNvSpPr>
          <p:nvPr>
            <p:ph type="pic" sz="quarter" idx="14"/>
          </p:nvPr>
        </p:nvSpPr>
        <p:spPr>
          <a:xfrm>
            <a:off x="2715768" y="1517904"/>
            <a:ext cx="1947672" cy="2295144"/>
          </a:xfrm>
          <a:solidFill>
            <a:schemeClr val="accent6"/>
          </a:solidFill>
        </p:spPr>
        <p:txBody>
          <a:bodyPr/>
          <a:lstStyle/>
          <a:p>
            <a:r>
              <a:rPr lang="en-US"/>
              <a:t>Click icon to add picture</a:t>
            </a:r>
          </a:p>
        </p:txBody>
      </p:sp>
      <p:sp>
        <p:nvSpPr>
          <p:cNvPr id="20" name="Picture Placeholder 19">
            <a:extLst>
              <a:ext uri="{FF2B5EF4-FFF2-40B4-BE49-F238E27FC236}">
                <a16:creationId xmlns:a16="http://schemas.microsoft.com/office/drawing/2014/main" id="{A7347AC5-7F3A-4E62-AE18-744B6A756E4C}"/>
              </a:ext>
            </a:extLst>
          </p:cNvPr>
          <p:cNvSpPr>
            <a:spLocks noGrp="1"/>
          </p:cNvSpPr>
          <p:nvPr>
            <p:ph type="pic" sz="quarter" idx="15"/>
          </p:nvPr>
        </p:nvSpPr>
        <p:spPr>
          <a:xfrm>
            <a:off x="768096" y="3800858"/>
            <a:ext cx="3895344" cy="2295144"/>
          </a:xfrm>
          <a:solidFill>
            <a:schemeClr val="accent6"/>
          </a:solidFill>
        </p:spPr>
        <p:txBody>
          <a:bodyPr/>
          <a:lstStyle/>
          <a:p>
            <a:r>
              <a:rPr lang="en-US"/>
              <a:t>Click icon to add picture</a:t>
            </a:r>
          </a:p>
        </p:txBody>
      </p:sp>
      <p:sp>
        <p:nvSpPr>
          <p:cNvPr id="12" name="Content Placeholder 13">
            <a:extLst>
              <a:ext uri="{FF2B5EF4-FFF2-40B4-BE49-F238E27FC236}">
                <a16:creationId xmlns:a16="http://schemas.microsoft.com/office/drawing/2014/main" id="{CC904223-D55A-40A9-AA1D-5687C89BE8E3}"/>
              </a:ext>
            </a:extLst>
          </p:cNvPr>
          <p:cNvSpPr>
            <a:spLocks noGrp="1"/>
          </p:cNvSpPr>
          <p:nvPr>
            <p:ph idx="1"/>
          </p:nvPr>
        </p:nvSpPr>
        <p:spPr>
          <a:xfrm>
            <a:off x="5431940" y="2970215"/>
            <a:ext cx="5998059" cy="3125787"/>
          </a:xfrm>
        </p:spPr>
        <p:txBody>
          <a:bodyP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r>
              <a:rPr lang="en-US"/>
              <a:t>3/1/20XX</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0726238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Content 2 column (comparison slide)">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a:xfrm>
            <a:off x="1517904" y="1517904"/>
            <a:ext cx="9144000" cy="787146"/>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69671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397337"/>
            <a:ext cx="4334256" cy="244964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r>
              <a:rPr lang="en-US"/>
              <a:t>3/1/20XX</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69334766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1D03AAFC-F6FA-4A24-BE1D-34AE6AD64CD3}"/>
              </a:ext>
              <a:ext uri="{C183D7F6-B498-43B3-948B-1728B52AA6E4}">
                <adec:decorative xmlns:adec="http://schemas.microsoft.com/office/drawing/2017/decorative" val="1"/>
              </a:ext>
            </a:extLst>
          </p:cNvPr>
          <p:cNvSpPr/>
          <p:nvPr userDrawn="1"/>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Picture Placeholder 11">
            <a:extLst>
              <a:ext uri="{FF2B5EF4-FFF2-40B4-BE49-F238E27FC236}">
                <a16:creationId xmlns:a16="http://schemas.microsoft.com/office/drawing/2014/main" id="{82190B39-D040-425A-9AD6-58A7533FEA6D}"/>
              </a:ext>
            </a:extLst>
          </p:cNvPr>
          <p:cNvSpPr>
            <a:spLocks noGrp="1"/>
          </p:cNvSpPr>
          <p:nvPr>
            <p:ph type="pic" sz="quarter" idx="13"/>
          </p:nvPr>
        </p:nvSpPr>
        <p:spPr>
          <a:xfrm>
            <a:off x="746760" y="756284"/>
            <a:ext cx="10698480" cy="5349240"/>
          </a:xfrm>
          <a:solidFill>
            <a:schemeClr val="accent6"/>
          </a:solidFill>
        </p:spPr>
        <p:txBody>
          <a:bodyPr/>
          <a:lstStyle/>
          <a:p>
            <a:r>
              <a:rPr lang="en-US"/>
              <a:t>Click icon to add picture</a:t>
            </a:r>
          </a:p>
        </p:txBody>
      </p:sp>
      <p:sp>
        <p:nvSpPr>
          <p:cNvPr id="15" name="Title 16">
            <a:extLst>
              <a:ext uri="{FF2B5EF4-FFF2-40B4-BE49-F238E27FC236}">
                <a16:creationId xmlns:a16="http://schemas.microsoft.com/office/drawing/2014/main" id="{8950CCE3-163E-46A1-B489-395F3F75FE34}"/>
              </a:ext>
            </a:extLst>
          </p:cNvPr>
          <p:cNvSpPr>
            <a:spLocks noGrp="1"/>
          </p:cNvSpPr>
          <p:nvPr>
            <p:ph type="ctrTitle"/>
          </p:nvPr>
        </p:nvSpPr>
        <p:spPr>
          <a:xfrm>
            <a:off x="7333488" y="1517904"/>
            <a:ext cx="3749040" cy="2796945"/>
          </a:xfrm>
        </p:spPr>
        <p:txBody>
          <a:bodyPr anchor="ctr">
            <a:normAutofit/>
          </a:bodyPr>
          <a:lstStyle>
            <a:lvl1pPr>
              <a:defRPr sz="6000"/>
            </a:lvl1pPr>
          </a:lstStyle>
          <a:p>
            <a:pPr algn="l"/>
            <a:r>
              <a:rPr lang="en-US"/>
              <a:t>Click to edit Master title style</a:t>
            </a:r>
          </a:p>
        </p:txBody>
      </p:sp>
      <p:sp>
        <p:nvSpPr>
          <p:cNvPr id="16" name="Subtitle 17">
            <a:extLst>
              <a:ext uri="{FF2B5EF4-FFF2-40B4-BE49-F238E27FC236}">
                <a16:creationId xmlns:a16="http://schemas.microsoft.com/office/drawing/2014/main" id="{81E38157-454C-44D5-8D2B-A220A53D780E}"/>
              </a:ext>
            </a:extLst>
          </p:cNvPr>
          <p:cNvSpPr>
            <a:spLocks noGrp="1"/>
          </p:cNvSpPr>
          <p:nvPr>
            <p:ph type="subTitle" idx="1"/>
          </p:nvPr>
        </p:nvSpPr>
        <p:spPr>
          <a:xfrm>
            <a:off x="7333488" y="4479368"/>
            <a:ext cx="3666744" cy="1616631"/>
          </a:xfrm>
        </p:spPr>
        <p:txBody>
          <a:bodyPr/>
          <a:lstStyle>
            <a:lvl1pPr marL="0" indent="0">
              <a:buNone/>
              <a:defRPr/>
            </a:lvl1pPr>
          </a:lstStyle>
          <a:p>
            <a:pPr algn="l"/>
            <a:r>
              <a:rPr lang="en-US"/>
              <a:t>Click to edit Master subtitle style</a:t>
            </a:r>
          </a:p>
        </p:txBody>
      </p:sp>
    </p:spTree>
    <p:extLst>
      <p:ext uri="{BB962C8B-B14F-4D97-AF65-F5344CB8AC3E}">
        <p14:creationId xmlns:p14="http://schemas.microsoft.com/office/powerpoint/2010/main" val="41012090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49345-CE3F-C54F-AE2F-E15BAA6B6F82}"/>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3" name="Footer Placeholder 2">
            <a:extLst>
              <a:ext uri="{FF2B5EF4-FFF2-40B4-BE49-F238E27FC236}">
                <a16:creationId xmlns:a16="http://schemas.microsoft.com/office/drawing/2014/main" id="{F0053066-DA82-B44F-8AD5-23D137D87A4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F198EA1-351F-4848-BB6B-57438739FDD5}"/>
              </a:ext>
            </a:extLst>
          </p:cNvPr>
          <p:cNvSpPr>
            <a:spLocks noGrp="1"/>
          </p:cNvSpPr>
          <p:nvPr>
            <p:ph type="sldNum" sz="quarter" idx="12"/>
          </p:nvPr>
        </p:nvSpPr>
        <p:spPr/>
        <p:txBody>
          <a:bodyPr/>
          <a:lstStyle/>
          <a:p>
            <a:fld id="{0D37D404-0F36-364B-A315-CC51279A2806}" type="slidenum">
              <a:rPr lang="en-US" smtClean="0"/>
              <a:t>‹#›</a:t>
            </a:fld>
            <a:endParaRPr lang="en-US"/>
          </a:p>
        </p:txBody>
      </p:sp>
      <p:sp>
        <p:nvSpPr>
          <p:cNvPr id="12" name="Title 1">
            <a:extLst>
              <a:ext uri="{FF2B5EF4-FFF2-40B4-BE49-F238E27FC236}">
                <a16:creationId xmlns:a16="http://schemas.microsoft.com/office/drawing/2014/main" id="{06718F65-3A9E-0040-9425-596E7DF6C009}"/>
              </a:ext>
            </a:extLst>
          </p:cNvPr>
          <p:cNvSpPr>
            <a:spLocks noGrp="1"/>
          </p:cNvSpPr>
          <p:nvPr>
            <p:ph type="title" hasCustomPrompt="1"/>
          </p:nvPr>
        </p:nvSpPr>
        <p:spPr>
          <a:xfrm>
            <a:off x="838200" y="365125"/>
            <a:ext cx="10515600" cy="1325563"/>
          </a:xfrm>
        </p:spPr>
        <p:txBody>
          <a:bodyPr/>
          <a:lstStyle/>
          <a:p>
            <a:r>
              <a:rPr lang="en-US"/>
              <a:t>CLICK TO EDIT MASTER TITLE STYLE</a:t>
            </a:r>
          </a:p>
        </p:txBody>
      </p:sp>
      <p:sp>
        <p:nvSpPr>
          <p:cNvPr id="13" name="Content Placeholder 2">
            <a:extLst>
              <a:ext uri="{FF2B5EF4-FFF2-40B4-BE49-F238E27FC236}">
                <a16:creationId xmlns:a16="http://schemas.microsoft.com/office/drawing/2014/main" id="{64F109E3-9AFA-F94B-BE31-3B4A0013AA5A}"/>
              </a:ext>
            </a:extLst>
          </p:cNvPr>
          <p:cNvSpPr>
            <a:spLocks noGrp="1"/>
          </p:cNvSpPr>
          <p:nvPr>
            <p:ph sz="half" idx="1"/>
          </p:nvPr>
        </p:nvSpPr>
        <p:spPr>
          <a:xfrm>
            <a:off x="1582619" y="1820861"/>
            <a:ext cx="2713653" cy="3538789"/>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4" name="Content Placeholder 2">
            <a:extLst>
              <a:ext uri="{FF2B5EF4-FFF2-40B4-BE49-F238E27FC236}">
                <a16:creationId xmlns:a16="http://schemas.microsoft.com/office/drawing/2014/main" id="{F1C8BB38-9E90-9D40-9C9A-E0D53619619E}"/>
              </a:ext>
            </a:extLst>
          </p:cNvPr>
          <p:cNvSpPr>
            <a:spLocks noGrp="1"/>
          </p:cNvSpPr>
          <p:nvPr>
            <p:ph sz="half" idx="13"/>
          </p:nvPr>
        </p:nvSpPr>
        <p:spPr>
          <a:xfrm>
            <a:off x="4925259" y="1820862"/>
            <a:ext cx="2713653" cy="353878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5" name="Content Placeholder 2">
            <a:extLst>
              <a:ext uri="{FF2B5EF4-FFF2-40B4-BE49-F238E27FC236}">
                <a16:creationId xmlns:a16="http://schemas.microsoft.com/office/drawing/2014/main" id="{2BF5E7A6-6BAA-5C4E-84F8-8017870B06CF}"/>
              </a:ext>
            </a:extLst>
          </p:cNvPr>
          <p:cNvSpPr>
            <a:spLocks noGrp="1"/>
          </p:cNvSpPr>
          <p:nvPr>
            <p:ph sz="half" idx="14"/>
          </p:nvPr>
        </p:nvSpPr>
        <p:spPr>
          <a:xfrm>
            <a:off x="8237419" y="1820862"/>
            <a:ext cx="2713653" cy="353878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6" name="Content Placeholder 2">
            <a:extLst>
              <a:ext uri="{FF2B5EF4-FFF2-40B4-BE49-F238E27FC236}">
                <a16:creationId xmlns:a16="http://schemas.microsoft.com/office/drawing/2014/main" id="{2560D080-A294-644A-8678-97858F93B063}"/>
              </a:ext>
            </a:extLst>
          </p:cNvPr>
          <p:cNvSpPr>
            <a:spLocks noGrp="1"/>
          </p:cNvSpPr>
          <p:nvPr>
            <p:ph sz="half" idx="15"/>
          </p:nvPr>
        </p:nvSpPr>
        <p:spPr>
          <a:xfrm>
            <a:off x="1754635" y="1974770"/>
            <a:ext cx="2339141" cy="317785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7" name="Content Placeholder 2">
            <a:extLst>
              <a:ext uri="{FF2B5EF4-FFF2-40B4-BE49-F238E27FC236}">
                <a16:creationId xmlns:a16="http://schemas.microsoft.com/office/drawing/2014/main" id="{169FCE76-7193-B140-B45C-6293452FCFFA}"/>
              </a:ext>
            </a:extLst>
          </p:cNvPr>
          <p:cNvSpPr>
            <a:spLocks noGrp="1"/>
          </p:cNvSpPr>
          <p:nvPr>
            <p:ph sz="half" idx="16"/>
          </p:nvPr>
        </p:nvSpPr>
        <p:spPr>
          <a:xfrm>
            <a:off x="5097275" y="1974770"/>
            <a:ext cx="2339141" cy="317785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8" name="Content Placeholder 2">
            <a:extLst>
              <a:ext uri="{FF2B5EF4-FFF2-40B4-BE49-F238E27FC236}">
                <a16:creationId xmlns:a16="http://schemas.microsoft.com/office/drawing/2014/main" id="{80D0752B-5C97-084B-BE48-519C6330F22F}"/>
              </a:ext>
            </a:extLst>
          </p:cNvPr>
          <p:cNvSpPr>
            <a:spLocks noGrp="1"/>
          </p:cNvSpPr>
          <p:nvPr>
            <p:ph sz="half" idx="17"/>
          </p:nvPr>
        </p:nvSpPr>
        <p:spPr>
          <a:xfrm>
            <a:off x="8409435" y="1974770"/>
            <a:ext cx="2339141" cy="317785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Tree>
    <p:extLst>
      <p:ext uri="{BB962C8B-B14F-4D97-AF65-F5344CB8AC3E}">
        <p14:creationId xmlns:p14="http://schemas.microsoft.com/office/powerpoint/2010/main" val="2264043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517064"/>
          </a:xfrm>
        </p:spPr>
        <p:txBody>
          <a:bodyPr/>
          <a:lstStyle>
            <a:lvl1pPr>
              <a:defRPr sz="3733"/>
            </a:lvl1pPr>
          </a:lstStyle>
          <a:p>
            <a:r>
              <a:rPr lang="en-US"/>
              <a:t>Click to edit Master title style</a:t>
            </a:r>
          </a:p>
        </p:txBody>
      </p:sp>
      <p:sp>
        <p:nvSpPr>
          <p:cNvPr id="3" name="Content Placeholder 2"/>
          <p:cNvSpPr>
            <a:spLocks noGrp="1"/>
          </p:cNvSpPr>
          <p:nvPr>
            <p:ph idx="1"/>
          </p:nvPr>
        </p:nvSpPr>
        <p:spPr>
          <a:xfrm>
            <a:off x="489077" y="1124744"/>
            <a:ext cx="11296417" cy="2099936"/>
          </a:xfrm>
        </p:spPr>
        <p:txBody>
          <a:bodyPr/>
          <a:lstStyle>
            <a:lvl1pPr marL="685686" indent="-685686">
              <a:lnSpc>
                <a:spcPct val="100000"/>
              </a:lnSpc>
              <a:spcBef>
                <a:spcPts val="1600"/>
              </a:spcBef>
              <a:buClr>
                <a:schemeClr val="tx1"/>
              </a:buClr>
              <a:buFont typeface="Wingdings" panose="05000000000000000000" pitchFamily="2" charset="2"/>
              <a:buChar char="§"/>
              <a:defRPr sz="3200"/>
            </a:lvl1pPr>
            <a:lvl2pPr marL="1527977" indent="-524846" defTabSz="1667654">
              <a:lnSpc>
                <a:spcPct val="100000"/>
              </a:lnSpc>
              <a:spcBef>
                <a:spcPts val="400"/>
              </a:spcBef>
              <a:buFont typeface="Wingdings" panose="05000000000000000000" pitchFamily="2" charset="2"/>
              <a:buChar char="§"/>
              <a:defRPr/>
            </a:lvl2pPr>
            <a:lvl3pPr marL="2215779" indent="-459240">
              <a:lnSpc>
                <a:spcPct val="100000"/>
              </a:lnSpc>
              <a:buFont typeface="Wingdings" panose="05000000000000000000" pitchFamily="2" charset="2"/>
              <a:buChar char="§"/>
              <a:defRPr/>
            </a:lvl3pPr>
            <a:lvl4pPr marL="2825278" indent="-459240">
              <a:lnSpc>
                <a:spcPct val="100000"/>
              </a:lnSpc>
              <a:buFont typeface="Wingdings" panose="05000000000000000000" pitchFamily="2" charset="2"/>
              <a:buChar char="§"/>
              <a:defRPr/>
            </a:lvl4pPr>
            <a:lvl5pPr marL="3432659" indent="-446542">
              <a:lnSpc>
                <a:spcPct val="100000"/>
              </a:lnSpc>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735186"/>
      </p:ext>
    </p:extLst>
  </p:cSld>
  <p:clrMapOvr>
    <a:masterClrMapping/>
  </p:clrMapOvr>
  <p:transition spd="slow">
    <p:push/>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257403602"/>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58597623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490015372"/>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107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08907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4316729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Blank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06721D-D739-4C5A-92DE-1A3EA97A45C2}"/>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33D532C1-BA46-4AA1-B966-ABD57B09F0B9}"/>
              </a:ext>
              <a:ext uri="{C183D7F6-B498-43B3-948B-1728B52AA6E4}">
                <adec:decorative xmlns:adec="http://schemas.microsoft.com/office/drawing/2017/decorative" val="1"/>
              </a:ext>
            </a:extLst>
          </p:cNvPr>
          <p:cNvSpPr/>
          <p:nvPr userDrawn="1"/>
        </p:nvSpPr>
        <p:spPr bwMode="auto">
          <a:xfrm>
            <a:off x="559702" y="1723652"/>
            <a:ext cx="4231526" cy="4328325"/>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Content Placeholder 4">
            <a:extLst>
              <a:ext uri="{FF2B5EF4-FFF2-40B4-BE49-F238E27FC236}">
                <a16:creationId xmlns:a16="http://schemas.microsoft.com/office/drawing/2014/main" id="{503AAAB6-0D56-4558-8138-827276DD877D}"/>
              </a:ext>
            </a:extLst>
          </p:cNvPr>
          <p:cNvSpPr>
            <a:spLocks noGrp="1"/>
          </p:cNvSpPr>
          <p:nvPr>
            <p:ph sz="quarter" idx="10"/>
          </p:nvPr>
        </p:nvSpPr>
        <p:spPr>
          <a:xfrm>
            <a:off x="5638800" y="1724025"/>
            <a:ext cx="2914650" cy="904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9F7958A1-B7B0-4701-8D75-9BB237FB9A09}"/>
              </a:ext>
            </a:extLst>
          </p:cNvPr>
          <p:cNvSpPr>
            <a:spLocks noGrp="1"/>
          </p:cNvSpPr>
          <p:nvPr>
            <p:ph sz="quarter" idx="11"/>
          </p:nvPr>
        </p:nvSpPr>
        <p:spPr>
          <a:xfrm>
            <a:off x="5638800" y="2857500"/>
            <a:ext cx="2914650"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147A9D13-109F-47FB-BB11-566F1F82E72A}"/>
              </a:ext>
            </a:extLst>
          </p:cNvPr>
          <p:cNvSpPr>
            <a:spLocks noGrp="1"/>
          </p:cNvSpPr>
          <p:nvPr>
            <p:ph sz="quarter" idx="12"/>
          </p:nvPr>
        </p:nvSpPr>
        <p:spPr>
          <a:xfrm>
            <a:off x="8912225" y="1724025"/>
            <a:ext cx="2365375" cy="904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9944BA96-312D-42F8-BB34-B31E276991CF}"/>
              </a:ext>
            </a:extLst>
          </p:cNvPr>
          <p:cNvSpPr>
            <a:spLocks noGrp="1"/>
          </p:cNvSpPr>
          <p:nvPr>
            <p:ph sz="quarter" idx="13"/>
          </p:nvPr>
        </p:nvSpPr>
        <p:spPr>
          <a:xfrm>
            <a:off x="8912225" y="3033713"/>
            <a:ext cx="2693988" cy="1195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C3A7C706-DCF3-4A51-ADB3-B14EA1C0B26A}"/>
              </a:ext>
            </a:extLst>
          </p:cNvPr>
          <p:cNvSpPr>
            <a:spLocks noGrp="1"/>
          </p:cNvSpPr>
          <p:nvPr>
            <p:ph sz="quarter" idx="14"/>
          </p:nvPr>
        </p:nvSpPr>
        <p:spPr>
          <a:xfrm>
            <a:off x="5791200" y="1876425"/>
            <a:ext cx="2914650" cy="904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6">
            <a:extLst>
              <a:ext uri="{FF2B5EF4-FFF2-40B4-BE49-F238E27FC236}">
                <a16:creationId xmlns:a16="http://schemas.microsoft.com/office/drawing/2014/main" id="{9A9FBB77-644D-490B-8E03-F36F97ED96CC}"/>
              </a:ext>
            </a:extLst>
          </p:cNvPr>
          <p:cNvSpPr>
            <a:spLocks noGrp="1"/>
          </p:cNvSpPr>
          <p:nvPr>
            <p:ph sz="quarter" idx="15"/>
          </p:nvPr>
        </p:nvSpPr>
        <p:spPr>
          <a:xfrm>
            <a:off x="5791200" y="3009900"/>
            <a:ext cx="2914650"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8">
            <a:extLst>
              <a:ext uri="{FF2B5EF4-FFF2-40B4-BE49-F238E27FC236}">
                <a16:creationId xmlns:a16="http://schemas.microsoft.com/office/drawing/2014/main" id="{7B543DE3-75D0-46B2-8464-1F10CD161F2A}"/>
              </a:ext>
            </a:extLst>
          </p:cNvPr>
          <p:cNvSpPr>
            <a:spLocks noGrp="1"/>
          </p:cNvSpPr>
          <p:nvPr>
            <p:ph sz="quarter" idx="16"/>
          </p:nvPr>
        </p:nvSpPr>
        <p:spPr>
          <a:xfrm>
            <a:off x="9064625" y="1876425"/>
            <a:ext cx="2365375" cy="904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0">
            <a:extLst>
              <a:ext uri="{FF2B5EF4-FFF2-40B4-BE49-F238E27FC236}">
                <a16:creationId xmlns:a16="http://schemas.microsoft.com/office/drawing/2014/main" id="{093E77AA-FF98-49D3-A39C-F3085451B7F6}"/>
              </a:ext>
            </a:extLst>
          </p:cNvPr>
          <p:cNvSpPr>
            <a:spLocks noGrp="1"/>
          </p:cNvSpPr>
          <p:nvPr>
            <p:ph sz="quarter" idx="17"/>
          </p:nvPr>
        </p:nvSpPr>
        <p:spPr>
          <a:xfrm>
            <a:off x="9064625" y="3186113"/>
            <a:ext cx="2693988" cy="1195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B81D4B3E-246D-49A2-BC67-93C8995B721F}"/>
              </a:ext>
            </a:extLst>
          </p:cNvPr>
          <p:cNvSpPr>
            <a:spLocks noGrp="1"/>
          </p:cNvSpPr>
          <p:nvPr>
            <p:ph sz="quarter" idx="18"/>
          </p:nvPr>
        </p:nvSpPr>
        <p:spPr>
          <a:xfrm>
            <a:off x="5943600" y="2028825"/>
            <a:ext cx="2914650" cy="904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6">
            <a:extLst>
              <a:ext uri="{FF2B5EF4-FFF2-40B4-BE49-F238E27FC236}">
                <a16:creationId xmlns:a16="http://schemas.microsoft.com/office/drawing/2014/main" id="{0A480ADE-6F45-4714-A313-350102EABCFE}"/>
              </a:ext>
            </a:extLst>
          </p:cNvPr>
          <p:cNvSpPr>
            <a:spLocks noGrp="1"/>
          </p:cNvSpPr>
          <p:nvPr>
            <p:ph sz="quarter" idx="19"/>
          </p:nvPr>
        </p:nvSpPr>
        <p:spPr>
          <a:xfrm>
            <a:off x="5943600" y="3162300"/>
            <a:ext cx="2914650"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8">
            <a:extLst>
              <a:ext uri="{FF2B5EF4-FFF2-40B4-BE49-F238E27FC236}">
                <a16:creationId xmlns:a16="http://schemas.microsoft.com/office/drawing/2014/main" id="{EEE7CF74-973F-49FB-B16F-79DB6326D2BA}"/>
              </a:ext>
            </a:extLst>
          </p:cNvPr>
          <p:cNvSpPr>
            <a:spLocks noGrp="1"/>
          </p:cNvSpPr>
          <p:nvPr>
            <p:ph sz="quarter" idx="20"/>
          </p:nvPr>
        </p:nvSpPr>
        <p:spPr>
          <a:xfrm>
            <a:off x="9217025" y="2028825"/>
            <a:ext cx="2365375" cy="904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0">
            <a:extLst>
              <a:ext uri="{FF2B5EF4-FFF2-40B4-BE49-F238E27FC236}">
                <a16:creationId xmlns:a16="http://schemas.microsoft.com/office/drawing/2014/main" id="{4CD9BD5E-2016-4291-9A05-51318EA4BAF8}"/>
              </a:ext>
            </a:extLst>
          </p:cNvPr>
          <p:cNvSpPr>
            <a:spLocks noGrp="1"/>
          </p:cNvSpPr>
          <p:nvPr>
            <p:ph sz="quarter" idx="21"/>
          </p:nvPr>
        </p:nvSpPr>
        <p:spPr>
          <a:xfrm>
            <a:off x="9217025" y="3338513"/>
            <a:ext cx="2693988" cy="1195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5EFF2868-3FF1-4949-86C8-2597CD355196}"/>
              </a:ext>
            </a:extLst>
          </p:cNvPr>
          <p:cNvSpPr>
            <a:spLocks noGrp="1"/>
          </p:cNvSpPr>
          <p:nvPr>
            <p:ph sz="quarter" idx="22"/>
          </p:nvPr>
        </p:nvSpPr>
        <p:spPr>
          <a:xfrm>
            <a:off x="6096000" y="2181225"/>
            <a:ext cx="2914650" cy="904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6">
            <a:extLst>
              <a:ext uri="{FF2B5EF4-FFF2-40B4-BE49-F238E27FC236}">
                <a16:creationId xmlns:a16="http://schemas.microsoft.com/office/drawing/2014/main" id="{6E094A13-8549-4067-8B59-36D630665283}"/>
              </a:ext>
            </a:extLst>
          </p:cNvPr>
          <p:cNvSpPr>
            <a:spLocks noGrp="1"/>
          </p:cNvSpPr>
          <p:nvPr>
            <p:ph sz="quarter" idx="23"/>
          </p:nvPr>
        </p:nvSpPr>
        <p:spPr>
          <a:xfrm>
            <a:off x="6096000" y="3314700"/>
            <a:ext cx="2914650" cy="137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8">
            <a:extLst>
              <a:ext uri="{FF2B5EF4-FFF2-40B4-BE49-F238E27FC236}">
                <a16:creationId xmlns:a16="http://schemas.microsoft.com/office/drawing/2014/main" id="{211C46CE-8F44-4024-BF7D-4AC8C7019342}"/>
              </a:ext>
            </a:extLst>
          </p:cNvPr>
          <p:cNvSpPr>
            <a:spLocks noGrp="1"/>
          </p:cNvSpPr>
          <p:nvPr>
            <p:ph sz="quarter" idx="24"/>
          </p:nvPr>
        </p:nvSpPr>
        <p:spPr>
          <a:xfrm>
            <a:off x="9369425" y="2181225"/>
            <a:ext cx="2365375" cy="904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10">
            <a:extLst>
              <a:ext uri="{FF2B5EF4-FFF2-40B4-BE49-F238E27FC236}">
                <a16:creationId xmlns:a16="http://schemas.microsoft.com/office/drawing/2014/main" id="{2E48C2DD-220C-495D-BE14-4F41ECD10CC3}"/>
              </a:ext>
            </a:extLst>
          </p:cNvPr>
          <p:cNvSpPr>
            <a:spLocks noGrp="1"/>
          </p:cNvSpPr>
          <p:nvPr>
            <p:ph sz="quarter" idx="25"/>
          </p:nvPr>
        </p:nvSpPr>
        <p:spPr>
          <a:xfrm>
            <a:off x="9369425" y="3490913"/>
            <a:ext cx="2693988" cy="11953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Oval 23">
            <a:extLst>
              <a:ext uri="{FF2B5EF4-FFF2-40B4-BE49-F238E27FC236}">
                <a16:creationId xmlns:a16="http://schemas.microsoft.com/office/drawing/2014/main" id="{A07A7C29-D04B-4ACB-A82B-1E5C750EDAD2}"/>
              </a:ext>
              <a:ext uri="{C183D7F6-B498-43B3-948B-1728B52AA6E4}">
                <adec:decorative xmlns:adec="http://schemas.microsoft.com/office/drawing/2017/decorative" val="1"/>
              </a:ext>
            </a:extLst>
          </p:cNvPr>
          <p:cNvSpPr/>
          <p:nvPr userDrawn="1"/>
        </p:nvSpPr>
        <p:spPr bwMode="auto">
          <a:xfrm>
            <a:off x="1029057" y="2160101"/>
            <a:ext cx="223520" cy="2235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B7F3EDD9-50F0-4147-9735-6D86A722D38E}"/>
              </a:ext>
              <a:ext uri="{C183D7F6-B498-43B3-948B-1728B52AA6E4}">
                <adec:decorative xmlns:adec="http://schemas.microsoft.com/office/drawing/2017/decorative" val="1"/>
              </a:ext>
            </a:extLst>
          </p:cNvPr>
          <p:cNvSpPr/>
          <p:nvPr userDrawn="1"/>
        </p:nvSpPr>
        <p:spPr bwMode="auto">
          <a:xfrm>
            <a:off x="1022408" y="2740742"/>
            <a:ext cx="223520" cy="2235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02482908-AFA3-4C7C-AD95-B5F5CF3F63B3}"/>
              </a:ext>
              <a:ext uri="{C183D7F6-B498-43B3-948B-1728B52AA6E4}">
                <adec:decorative xmlns:adec="http://schemas.microsoft.com/office/drawing/2017/decorative" val="1"/>
              </a:ext>
            </a:extLst>
          </p:cNvPr>
          <p:cNvSpPr/>
          <p:nvPr userDrawn="1"/>
        </p:nvSpPr>
        <p:spPr bwMode="auto">
          <a:xfrm>
            <a:off x="1022470" y="3340668"/>
            <a:ext cx="223520" cy="2235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DE1F6E-7FD9-426A-8511-869005B80F8F}"/>
              </a:ext>
              <a:ext uri="{C183D7F6-B498-43B3-948B-1728B52AA6E4}">
                <adec:decorative xmlns:adec="http://schemas.microsoft.com/office/drawing/2017/decorative" val="1"/>
              </a:ext>
            </a:extLst>
          </p:cNvPr>
          <p:cNvSpPr/>
          <p:nvPr userDrawn="1"/>
        </p:nvSpPr>
        <p:spPr bwMode="auto">
          <a:xfrm>
            <a:off x="1028839" y="4660676"/>
            <a:ext cx="223520" cy="2235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02F091D6-526E-4739-9E8C-330B22732DE9}"/>
              </a:ext>
              <a:ext uri="{C183D7F6-B498-43B3-948B-1728B52AA6E4}">
                <adec:decorative xmlns:adec="http://schemas.microsoft.com/office/drawing/2017/decorative" val="1"/>
              </a:ext>
            </a:extLst>
          </p:cNvPr>
          <p:cNvSpPr/>
          <p:nvPr userDrawn="1"/>
        </p:nvSpPr>
        <p:spPr bwMode="auto">
          <a:xfrm>
            <a:off x="1022190" y="5342169"/>
            <a:ext cx="223520" cy="2235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F59D2777-FCE8-4EF4-9A0B-07880097ED53}"/>
              </a:ext>
              <a:ext uri="{C183D7F6-B498-43B3-948B-1728B52AA6E4}">
                <adec:decorative xmlns:adec="http://schemas.microsoft.com/office/drawing/2017/decorative" val="1"/>
              </a:ext>
            </a:extLst>
          </p:cNvPr>
          <p:cNvGrpSpPr/>
          <p:nvPr userDrawn="1"/>
        </p:nvGrpSpPr>
        <p:grpSpPr>
          <a:xfrm>
            <a:off x="1034530" y="4074636"/>
            <a:ext cx="226895" cy="238360"/>
            <a:chOff x="1034530" y="4074636"/>
            <a:chExt cx="226895" cy="238360"/>
          </a:xfrm>
        </p:grpSpPr>
        <p:sp>
          <p:nvSpPr>
            <p:cNvPr id="30" name="Oval 29">
              <a:extLst>
                <a:ext uri="{FF2B5EF4-FFF2-40B4-BE49-F238E27FC236}">
                  <a16:creationId xmlns:a16="http://schemas.microsoft.com/office/drawing/2014/main" id="{D1FFAD33-3C66-4E51-B00E-397BC1F854D1}"/>
                </a:ext>
                <a:ext uri="{C183D7F6-B498-43B3-948B-1728B52AA6E4}">
                  <adec:decorative xmlns:adec="http://schemas.microsoft.com/office/drawing/2017/decorative" val="1"/>
                </a:ext>
              </a:extLst>
            </p:cNvPr>
            <p:cNvSpPr/>
            <p:nvPr/>
          </p:nvSpPr>
          <p:spPr bwMode="auto">
            <a:xfrm>
              <a:off x="1034530" y="4089476"/>
              <a:ext cx="223520" cy="223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EF254777-E1F0-4AF8-B0D7-EC20C7D54A63}"/>
                </a:ext>
                <a:ext uri="{C183D7F6-B498-43B3-948B-1728B52AA6E4}">
                  <adec:decorative xmlns:adec="http://schemas.microsoft.com/office/drawing/2017/decorative" val="1"/>
                </a:ext>
              </a:extLst>
            </p:cNvPr>
            <p:cNvSpPr/>
            <p:nvPr/>
          </p:nvSpPr>
          <p:spPr bwMode="auto">
            <a:xfrm>
              <a:off x="1037905" y="4074636"/>
              <a:ext cx="223520" cy="2235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 Placeholder 5">
            <a:extLst>
              <a:ext uri="{FF2B5EF4-FFF2-40B4-BE49-F238E27FC236}">
                <a16:creationId xmlns:a16="http://schemas.microsoft.com/office/drawing/2014/main" id="{CFAEC2FD-B56E-4CDC-A478-CC8C77D9F211}"/>
              </a:ext>
            </a:extLst>
          </p:cNvPr>
          <p:cNvSpPr>
            <a:spLocks noGrp="1"/>
          </p:cNvSpPr>
          <p:nvPr>
            <p:ph type="body" sz="quarter" idx="26"/>
          </p:nvPr>
        </p:nvSpPr>
        <p:spPr>
          <a:xfrm>
            <a:off x="2106613" y="2028825"/>
            <a:ext cx="2057400" cy="204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3F0468BE-F976-4090-A8C7-2FC045091789}"/>
              </a:ext>
            </a:extLst>
          </p:cNvPr>
          <p:cNvSpPr>
            <a:spLocks noGrp="1"/>
          </p:cNvSpPr>
          <p:nvPr>
            <p:ph type="body" sz="quarter" idx="27"/>
          </p:nvPr>
        </p:nvSpPr>
        <p:spPr>
          <a:xfrm>
            <a:off x="2876550" y="4884738"/>
            <a:ext cx="2239963" cy="858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98667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Blank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09B58-DD0E-4EF7-BA8F-27BAE03AF05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8DC07B7-B91B-4EFE-BCC4-9DF55F7E9194}"/>
              </a:ext>
            </a:extLst>
          </p:cNvPr>
          <p:cNvSpPr>
            <a:spLocks noGrp="1"/>
          </p:cNvSpPr>
          <p:nvPr>
            <p:ph sz="quarter" idx="10"/>
          </p:nvPr>
        </p:nvSpPr>
        <p:spPr>
          <a:xfrm>
            <a:off x="933450" y="1771650"/>
            <a:ext cx="230505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06A3723-ED6B-4B8A-A05C-B446D92270F8}"/>
              </a:ext>
            </a:extLst>
          </p:cNvPr>
          <p:cNvSpPr>
            <a:spLocks noGrp="1"/>
          </p:cNvSpPr>
          <p:nvPr>
            <p:ph sz="quarter" idx="11"/>
          </p:nvPr>
        </p:nvSpPr>
        <p:spPr>
          <a:xfrm>
            <a:off x="3562350" y="1562100"/>
            <a:ext cx="2724150" cy="1352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C3D9699E-14EA-48BF-8381-9596D8210290}"/>
              </a:ext>
            </a:extLst>
          </p:cNvPr>
          <p:cNvSpPr>
            <a:spLocks noGrp="1"/>
          </p:cNvSpPr>
          <p:nvPr>
            <p:ph sz="quarter" idx="12"/>
          </p:nvPr>
        </p:nvSpPr>
        <p:spPr>
          <a:xfrm>
            <a:off x="7239000" y="1771650"/>
            <a:ext cx="2095500" cy="114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E334BA-B3CC-4300-A07D-C1BCBD3378A2}"/>
              </a:ext>
            </a:extLst>
          </p:cNvPr>
          <p:cNvSpPr>
            <a:spLocks noGrp="1"/>
          </p:cNvSpPr>
          <p:nvPr>
            <p:ph type="body" sz="quarter" idx="13"/>
          </p:nvPr>
        </p:nvSpPr>
        <p:spPr>
          <a:xfrm>
            <a:off x="4124325" y="4562475"/>
            <a:ext cx="3479800" cy="1052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17383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27A0779-9BD6-4F0A-8863-6896FC671ECD}"/>
              </a:ext>
            </a:extLst>
          </p:cNvPr>
          <p:cNvSpPr>
            <a:spLocks noGrp="1"/>
          </p:cNvSpPr>
          <p:nvPr>
            <p:ph sz="quarter" idx="10"/>
          </p:nvPr>
        </p:nvSpPr>
        <p:spPr>
          <a:xfrm>
            <a:off x="1279525" y="1490663"/>
            <a:ext cx="2406650"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95ACCB0-F27D-4A53-B815-7C18BBED6589}"/>
              </a:ext>
            </a:extLst>
          </p:cNvPr>
          <p:cNvSpPr>
            <a:spLocks noGrp="1"/>
          </p:cNvSpPr>
          <p:nvPr>
            <p:ph sz="quarter" idx="11"/>
          </p:nvPr>
        </p:nvSpPr>
        <p:spPr>
          <a:xfrm>
            <a:off x="3967163" y="1490663"/>
            <a:ext cx="2025650"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6ED075B-1C8F-42C8-8549-0563559C76AA}"/>
              </a:ext>
            </a:extLst>
          </p:cNvPr>
          <p:cNvSpPr>
            <a:spLocks noGrp="1"/>
          </p:cNvSpPr>
          <p:nvPr>
            <p:ph sz="quarter" idx="12"/>
          </p:nvPr>
        </p:nvSpPr>
        <p:spPr>
          <a:xfrm>
            <a:off x="6819900" y="1720850"/>
            <a:ext cx="2025650"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2FEAF05A-8356-456C-9CF0-15A28CC6B833}"/>
              </a:ext>
            </a:extLst>
          </p:cNvPr>
          <p:cNvSpPr>
            <a:spLocks noGrp="1"/>
          </p:cNvSpPr>
          <p:nvPr>
            <p:ph sz="quarter" idx="13"/>
          </p:nvPr>
        </p:nvSpPr>
        <p:spPr>
          <a:xfrm>
            <a:off x="9563100" y="1490663"/>
            <a:ext cx="1766888" cy="104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F955757D-FC97-4EFA-9E87-48131AF42561}"/>
              </a:ext>
            </a:extLst>
          </p:cNvPr>
          <p:cNvSpPr>
            <a:spLocks noGrp="1"/>
          </p:cNvSpPr>
          <p:nvPr>
            <p:ph type="body" sz="quarter" idx="14"/>
          </p:nvPr>
        </p:nvSpPr>
        <p:spPr>
          <a:xfrm>
            <a:off x="1798638" y="4243388"/>
            <a:ext cx="3995737" cy="138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5333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3_Blank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E2248-A3AE-429D-8155-6262FDBAFCB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679714C-9FBF-438D-9093-9FE356F98899}"/>
              </a:ext>
            </a:extLst>
          </p:cNvPr>
          <p:cNvSpPr>
            <a:spLocks noGrp="1"/>
          </p:cNvSpPr>
          <p:nvPr>
            <p:ph sz="quarter" idx="10"/>
          </p:nvPr>
        </p:nvSpPr>
        <p:spPr>
          <a:xfrm>
            <a:off x="781050" y="1295400"/>
            <a:ext cx="1905000"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D12D60E7-2C9A-470D-B706-0A29C3802131}"/>
              </a:ext>
            </a:extLst>
          </p:cNvPr>
          <p:cNvSpPr>
            <a:spLocks noGrp="1"/>
          </p:cNvSpPr>
          <p:nvPr>
            <p:ph sz="quarter" idx="11"/>
          </p:nvPr>
        </p:nvSpPr>
        <p:spPr>
          <a:xfrm>
            <a:off x="3143250" y="1011238"/>
            <a:ext cx="1905000" cy="1370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43AAAB1-6F54-41B3-AA8C-848331EA8F65}"/>
              </a:ext>
            </a:extLst>
          </p:cNvPr>
          <p:cNvSpPr>
            <a:spLocks noGrp="1"/>
          </p:cNvSpPr>
          <p:nvPr>
            <p:ph sz="quarter" idx="12"/>
          </p:nvPr>
        </p:nvSpPr>
        <p:spPr>
          <a:xfrm>
            <a:off x="5848350" y="1565275"/>
            <a:ext cx="2647950"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EF7253E-6A84-4348-B3F4-79D31464B17A}"/>
              </a:ext>
              <a:ext uri="{C183D7F6-B498-43B3-948B-1728B52AA6E4}">
                <adec:decorative xmlns:adec="http://schemas.microsoft.com/office/drawing/2017/decorative" val="1"/>
              </a:ext>
            </a:extLst>
          </p:cNvPr>
          <p:cNvCxnSpPr>
            <a:cxnSpLocks/>
          </p:cNvCxnSpPr>
          <p:nvPr userDrawn="1"/>
        </p:nvCxnSpPr>
        <p:spPr>
          <a:xfrm>
            <a:off x="2921286" y="5581650"/>
            <a:ext cx="61341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2BA10D10-894F-47A0-93D5-09EF82A25603}"/>
              </a:ext>
            </a:extLst>
          </p:cNvPr>
          <p:cNvSpPr>
            <a:spLocks noGrp="1"/>
          </p:cNvSpPr>
          <p:nvPr>
            <p:ph sz="quarter" idx="13"/>
          </p:nvPr>
        </p:nvSpPr>
        <p:spPr>
          <a:xfrm>
            <a:off x="781050" y="2784475"/>
            <a:ext cx="1357313" cy="64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335892F9-12F2-4155-8198-ADC59D8F2CF8}"/>
              </a:ext>
            </a:extLst>
          </p:cNvPr>
          <p:cNvSpPr>
            <a:spLocks noGrp="1"/>
          </p:cNvSpPr>
          <p:nvPr>
            <p:ph sz="quarter" idx="14"/>
          </p:nvPr>
        </p:nvSpPr>
        <p:spPr>
          <a:xfrm>
            <a:off x="2532063" y="2784475"/>
            <a:ext cx="1589087" cy="746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CB691D1F-70D9-4B0C-AB5C-40FE560F6B4C}"/>
              </a:ext>
            </a:extLst>
          </p:cNvPr>
          <p:cNvSpPr>
            <a:spLocks noGrp="1"/>
          </p:cNvSpPr>
          <p:nvPr>
            <p:ph sz="quarter" idx="15"/>
          </p:nvPr>
        </p:nvSpPr>
        <p:spPr>
          <a:xfrm>
            <a:off x="4514850" y="2665413"/>
            <a:ext cx="1357313" cy="865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6">
            <a:extLst>
              <a:ext uri="{FF2B5EF4-FFF2-40B4-BE49-F238E27FC236}">
                <a16:creationId xmlns:a16="http://schemas.microsoft.com/office/drawing/2014/main" id="{A211F976-241E-47F3-9A9B-D85ABFA74DED}"/>
              </a:ext>
            </a:extLst>
          </p:cNvPr>
          <p:cNvSpPr>
            <a:spLocks noGrp="1"/>
          </p:cNvSpPr>
          <p:nvPr>
            <p:ph sz="quarter" idx="16"/>
          </p:nvPr>
        </p:nvSpPr>
        <p:spPr>
          <a:xfrm>
            <a:off x="6096000" y="2665413"/>
            <a:ext cx="1187450" cy="763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a:extLst>
              <a:ext uri="{FF2B5EF4-FFF2-40B4-BE49-F238E27FC236}">
                <a16:creationId xmlns:a16="http://schemas.microsoft.com/office/drawing/2014/main" id="{7EBE5189-27F3-4F7D-8343-584F7989FE9E}"/>
              </a:ext>
            </a:extLst>
          </p:cNvPr>
          <p:cNvSpPr>
            <a:spLocks noGrp="1"/>
          </p:cNvSpPr>
          <p:nvPr>
            <p:ph sz="quarter" idx="17"/>
          </p:nvPr>
        </p:nvSpPr>
        <p:spPr>
          <a:xfrm>
            <a:off x="7639050" y="2665413"/>
            <a:ext cx="1416336" cy="49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20">
            <a:extLst>
              <a:ext uri="{FF2B5EF4-FFF2-40B4-BE49-F238E27FC236}">
                <a16:creationId xmlns:a16="http://schemas.microsoft.com/office/drawing/2014/main" id="{14F43894-94DE-417C-8DE0-4E33BE5EDF01}"/>
              </a:ext>
            </a:extLst>
          </p:cNvPr>
          <p:cNvSpPr>
            <a:spLocks noGrp="1"/>
          </p:cNvSpPr>
          <p:nvPr>
            <p:ph sz="quarter" idx="18"/>
          </p:nvPr>
        </p:nvSpPr>
        <p:spPr>
          <a:xfrm>
            <a:off x="9296400" y="2609850"/>
            <a:ext cx="1887538" cy="920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4567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2708490530"/>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2457198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7558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341101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233599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9863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054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6599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85156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1535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5722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155104509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28490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0725701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0090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418859033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53897096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7431223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3159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05333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27293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88102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21974504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054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7340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429216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46366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2615994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9685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088324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AF99FA-ADA2-404F-9BC0-3C28AC348F5B}"/>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40779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5570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20973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8812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07425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274869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9122118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5360050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63169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24903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431022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712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3938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5663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89295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549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1549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4960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05200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746552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64702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72508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55993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143329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92357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4432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250313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9333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570296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11482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4648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09363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261037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9735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248381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54" name="Text Placeholder 4">
            <a:extLst>
              <a:ext uri="{FF2B5EF4-FFF2-40B4-BE49-F238E27FC236}">
                <a16:creationId xmlns:a16="http://schemas.microsoft.com/office/drawing/2014/main" id="{41286A60-DBF1-474B-A534-D805682512E9}"/>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38694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40165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spTree>
    <p:extLst>
      <p:ext uri="{BB962C8B-B14F-4D97-AF65-F5344CB8AC3E}">
        <p14:creationId xmlns:p14="http://schemas.microsoft.com/office/powerpoint/2010/main" val="507595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9827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191832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0794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292497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914789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932053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799415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034078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47894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177814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647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728800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77564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403139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4" name="Text Placeholder 4">
            <a:extLst>
              <a:ext uri="{FF2B5EF4-FFF2-40B4-BE49-F238E27FC236}">
                <a16:creationId xmlns:a16="http://schemas.microsoft.com/office/drawing/2014/main" id="{DC93858E-2B5B-4984-AE1C-5EDD0D9F17B1}"/>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4584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310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675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3823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8665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686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9350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560086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16579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8345642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17575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52584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17294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4760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1534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59791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6791101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3368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435733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5047021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615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92517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92747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4028060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899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573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68213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89079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356088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55890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93220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1077703635"/>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7089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8FEA-0C3E-456D-855B-59809286B8A5}"/>
              </a:ext>
            </a:extLst>
          </p:cNvPr>
          <p:cNvSpPr>
            <a:spLocks noGrp="1"/>
          </p:cNvSpPr>
          <p:nvPr>
            <p:ph type="title"/>
          </p:nvPr>
        </p:nvSpPr>
        <p:spPr>
          <a:xfrm>
            <a:off x="838200" y="365125"/>
            <a:ext cx="10515600" cy="1006475"/>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EDDC366C-25CA-4BCC-B795-01871B81F2DC}"/>
              </a:ext>
            </a:extLst>
          </p:cNvPr>
          <p:cNvSpPr>
            <a:spLocks noGrp="1"/>
          </p:cNvSpPr>
          <p:nvPr>
            <p:ph idx="1"/>
          </p:nvPr>
        </p:nvSpPr>
        <p:spPr>
          <a:xfrm>
            <a:off x="838200" y="1600200"/>
            <a:ext cx="10515600" cy="4576763"/>
          </a:xfrm>
        </p:spPr>
        <p:txBody>
          <a:bodyPr/>
          <a:lstStyle>
            <a:lvl1pPr>
              <a:spcBef>
                <a:spcPts val="0"/>
              </a:spcBef>
              <a:spcAft>
                <a:spcPts val="600"/>
              </a:spcAft>
              <a:defRPr sz="3200"/>
            </a:lvl1pPr>
            <a:lvl2pPr>
              <a:spcBef>
                <a:spcPts val="0"/>
              </a:spcBef>
              <a:spcAft>
                <a:spcPts val="600"/>
              </a:spcAft>
              <a:defRPr sz="2800"/>
            </a:lvl2pPr>
            <a:lvl3pPr>
              <a:spcBef>
                <a:spcPts val="0"/>
              </a:spcBef>
              <a:spcAft>
                <a:spcPts val="600"/>
              </a:spcAft>
              <a:defRPr sz="2400"/>
            </a:lvl3pPr>
            <a:lvl4pPr>
              <a:spcBef>
                <a:spcPts val="0"/>
              </a:spcBef>
              <a:spcAft>
                <a:spcPts val="600"/>
              </a:spcAft>
              <a:defRPr sz="2400"/>
            </a:lvl4pPr>
            <a:lvl5pPr>
              <a:spcBef>
                <a:spcPts val="0"/>
              </a:spcBef>
              <a:spcAft>
                <a:spcPts val="60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2877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49345-CE3F-C54F-AE2F-E15BAA6B6F82}"/>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3" name="Footer Placeholder 2">
            <a:extLst>
              <a:ext uri="{FF2B5EF4-FFF2-40B4-BE49-F238E27FC236}">
                <a16:creationId xmlns:a16="http://schemas.microsoft.com/office/drawing/2014/main" id="{F0053066-DA82-B44F-8AD5-23D137D87A4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F198EA1-351F-4848-BB6B-57438739FDD5}"/>
              </a:ext>
            </a:extLst>
          </p:cNvPr>
          <p:cNvSpPr>
            <a:spLocks noGrp="1"/>
          </p:cNvSpPr>
          <p:nvPr>
            <p:ph type="sldNum" sz="quarter" idx="12"/>
          </p:nvPr>
        </p:nvSpPr>
        <p:spPr/>
        <p:txBody>
          <a:bodyPr/>
          <a:lstStyle/>
          <a:p>
            <a:fld id="{0D37D404-0F36-364B-A315-CC51279A2806}" type="slidenum">
              <a:rPr lang="en-US" smtClean="0"/>
              <a:t>‹#›</a:t>
            </a:fld>
            <a:endParaRPr lang="en-US"/>
          </a:p>
        </p:txBody>
      </p:sp>
      <p:sp>
        <p:nvSpPr>
          <p:cNvPr id="12" name="Title 1">
            <a:extLst>
              <a:ext uri="{FF2B5EF4-FFF2-40B4-BE49-F238E27FC236}">
                <a16:creationId xmlns:a16="http://schemas.microsoft.com/office/drawing/2014/main" id="{06718F65-3A9E-0040-9425-596E7DF6C009}"/>
              </a:ext>
            </a:extLst>
          </p:cNvPr>
          <p:cNvSpPr>
            <a:spLocks noGrp="1"/>
          </p:cNvSpPr>
          <p:nvPr>
            <p:ph type="title" hasCustomPrompt="1"/>
          </p:nvPr>
        </p:nvSpPr>
        <p:spPr>
          <a:xfrm>
            <a:off x="838200" y="365125"/>
            <a:ext cx="10515600" cy="1325563"/>
          </a:xfrm>
        </p:spPr>
        <p:txBody>
          <a:bodyPr/>
          <a:lstStyle/>
          <a:p>
            <a:r>
              <a:rPr lang="en-US"/>
              <a:t>CLICK TO EDIT MASTER TITLE STYLE</a:t>
            </a:r>
          </a:p>
        </p:txBody>
      </p:sp>
      <p:sp>
        <p:nvSpPr>
          <p:cNvPr id="13" name="Content Placeholder 2">
            <a:extLst>
              <a:ext uri="{FF2B5EF4-FFF2-40B4-BE49-F238E27FC236}">
                <a16:creationId xmlns:a16="http://schemas.microsoft.com/office/drawing/2014/main" id="{64F109E3-9AFA-F94B-BE31-3B4A0013AA5A}"/>
              </a:ext>
            </a:extLst>
          </p:cNvPr>
          <p:cNvSpPr>
            <a:spLocks noGrp="1"/>
          </p:cNvSpPr>
          <p:nvPr>
            <p:ph sz="half" idx="1"/>
          </p:nvPr>
        </p:nvSpPr>
        <p:spPr>
          <a:xfrm>
            <a:off x="1582619" y="1820861"/>
            <a:ext cx="2713653" cy="3538789"/>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4" name="Content Placeholder 2">
            <a:extLst>
              <a:ext uri="{FF2B5EF4-FFF2-40B4-BE49-F238E27FC236}">
                <a16:creationId xmlns:a16="http://schemas.microsoft.com/office/drawing/2014/main" id="{F1C8BB38-9E90-9D40-9C9A-E0D53619619E}"/>
              </a:ext>
            </a:extLst>
          </p:cNvPr>
          <p:cNvSpPr>
            <a:spLocks noGrp="1"/>
          </p:cNvSpPr>
          <p:nvPr>
            <p:ph sz="half" idx="13"/>
          </p:nvPr>
        </p:nvSpPr>
        <p:spPr>
          <a:xfrm>
            <a:off x="4925259" y="1820862"/>
            <a:ext cx="2713653" cy="353878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5" name="Content Placeholder 2">
            <a:extLst>
              <a:ext uri="{FF2B5EF4-FFF2-40B4-BE49-F238E27FC236}">
                <a16:creationId xmlns:a16="http://schemas.microsoft.com/office/drawing/2014/main" id="{2BF5E7A6-6BAA-5C4E-84F8-8017870B06CF}"/>
              </a:ext>
            </a:extLst>
          </p:cNvPr>
          <p:cNvSpPr>
            <a:spLocks noGrp="1"/>
          </p:cNvSpPr>
          <p:nvPr>
            <p:ph sz="half" idx="14"/>
          </p:nvPr>
        </p:nvSpPr>
        <p:spPr>
          <a:xfrm>
            <a:off x="8237419" y="1820862"/>
            <a:ext cx="2713653" cy="353878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6" name="Content Placeholder 2">
            <a:extLst>
              <a:ext uri="{FF2B5EF4-FFF2-40B4-BE49-F238E27FC236}">
                <a16:creationId xmlns:a16="http://schemas.microsoft.com/office/drawing/2014/main" id="{2560D080-A294-644A-8678-97858F93B063}"/>
              </a:ext>
            </a:extLst>
          </p:cNvPr>
          <p:cNvSpPr>
            <a:spLocks noGrp="1"/>
          </p:cNvSpPr>
          <p:nvPr>
            <p:ph sz="half" idx="15"/>
          </p:nvPr>
        </p:nvSpPr>
        <p:spPr>
          <a:xfrm>
            <a:off x="1754635" y="1974770"/>
            <a:ext cx="2339141" cy="317785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7" name="Content Placeholder 2">
            <a:extLst>
              <a:ext uri="{FF2B5EF4-FFF2-40B4-BE49-F238E27FC236}">
                <a16:creationId xmlns:a16="http://schemas.microsoft.com/office/drawing/2014/main" id="{169FCE76-7193-B140-B45C-6293452FCFFA}"/>
              </a:ext>
            </a:extLst>
          </p:cNvPr>
          <p:cNvSpPr>
            <a:spLocks noGrp="1"/>
          </p:cNvSpPr>
          <p:nvPr>
            <p:ph sz="half" idx="16"/>
          </p:nvPr>
        </p:nvSpPr>
        <p:spPr>
          <a:xfrm>
            <a:off x="5097275" y="1974770"/>
            <a:ext cx="2339141" cy="317785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
        <p:nvSpPr>
          <p:cNvPr id="18" name="Content Placeholder 2">
            <a:extLst>
              <a:ext uri="{FF2B5EF4-FFF2-40B4-BE49-F238E27FC236}">
                <a16:creationId xmlns:a16="http://schemas.microsoft.com/office/drawing/2014/main" id="{80D0752B-5C97-084B-BE48-519C6330F22F}"/>
              </a:ext>
            </a:extLst>
          </p:cNvPr>
          <p:cNvSpPr>
            <a:spLocks noGrp="1"/>
          </p:cNvSpPr>
          <p:nvPr>
            <p:ph sz="half" idx="17"/>
          </p:nvPr>
        </p:nvSpPr>
        <p:spPr>
          <a:xfrm>
            <a:off x="8409435" y="1974770"/>
            <a:ext cx="2339141" cy="3177858"/>
          </a:xfrm>
        </p:spPr>
        <p:txBody>
          <a:bodyPr/>
          <a:lstStyle>
            <a:lvl1pPr>
              <a:defRPr sz="2400">
                <a:solidFill>
                  <a:schemeClr val="tx1"/>
                </a:solidFill>
              </a:defRPr>
            </a:lvl1pPr>
            <a:lvl2pPr>
              <a:defRPr sz="1800">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a:t>
            </a:r>
          </a:p>
          <a:p>
            <a:pPr lvl="1"/>
            <a:r>
              <a:rPr lang="en-US"/>
              <a:t>Second level</a:t>
            </a:r>
          </a:p>
        </p:txBody>
      </p:sp>
    </p:spTree>
    <p:extLst>
      <p:ext uri="{BB962C8B-B14F-4D97-AF65-F5344CB8AC3E}">
        <p14:creationId xmlns:p14="http://schemas.microsoft.com/office/powerpoint/2010/main" val="30283339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9E919-9305-CA42-B273-882E4CB9D5CE}"/>
              </a:ext>
            </a:extLst>
          </p:cNvPr>
          <p:cNvSpPr>
            <a:spLocks noGrp="1"/>
          </p:cNvSpPr>
          <p:nvPr>
            <p:ph type="ctrTitle" hasCustomPrompt="1"/>
          </p:nvPr>
        </p:nvSpPr>
        <p:spPr>
          <a:xfrm>
            <a:off x="1524000" y="1122363"/>
            <a:ext cx="9144000" cy="2387600"/>
          </a:xfrm>
        </p:spPr>
        <p:txBody>
          <a:bodyPr anchor="b"/>
          <a:lstStyle>
            <a:lvl1pPr algn="ctr">
              <a:defRPr sz="3600"/>
            </a:lvl1pPr>
          </a:lstStyle>
          <a:p>
            <a:r>
              <a:rPr lang="en-US"/>
              <a:t>CLICK TO EDIT </a:t>
            </a:r>
            <a:br>
              <a:rPr lang="en-US"/>
            </a:br>
            <a:r>
              <a:rPr lang="en-US"/>
              <a:t>MASTER TITLE STYLE</a:t>
            </a:r>
          </a:p>
        </p:txBody>
      </p:sp>
      <p:sp>
        <p:nvSpPr>
          <p:cNvPr id="3" name="Subtitle 2">
            <a:extLst>
              <a:ext uri="{FF2B5EF4-FFF2-40B4-BE49-F238E27FC236}">
                <a16:creationId xmlns:a16="http://schemas.microsoft.com/office/drawing/2014/main" id="{6C47E038-A148-8E4F-AE9C-C5A9DABB09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12B3F7-E53D-9F47-95E9-2F8203A03F6E}"/>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5" name="Footer Placeholder 4">
            <a:extLst>
              <a:ext uri="{FF2B5EF4-FFF2-40B4-BE49-F238E27FC236}">
                <a16:creationId xmlns:a16="http://schemas.microsoft.com/office/drawing/2014/main" id="{38540D99-CB2A-0F43-9342-F15BADA75FB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B70236E-47F1-264C-8D42-357033AE18D1}"/>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41799324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FDDF-F324-1A4D-9336-3455385853CD}"/>
              </a:ext>
            </a:extLst>
          </p:cNvPr>
          <p:cNvSpPr>
            <a:spLocks noGrp="1"/>
          </p:cNvSpPr>
          <p:nvPr>
            <p:ph type="title" hasCustomPrompt="1"/>
          </p:nvPr>
        </p:nvSpPr>
        <p:spPr>
          <a:xfrm>
            <a:off x="838200" y="457200"/>
            <a:ext cx="10515600"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0C169E4-ABD3-924D-A394-F0CFA952E8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800E8-6030-E94C-BF71-3A1CCC5F720A}"/>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5" name="Footer Placeholder 4">
            <a:extLst>
              <a:ext uri="{FF2B5EF4-FFF2-40B4-BE49-F238E27FC236}">
                <a16:creationId xmlns:a16="http://schemas.microsoft.com/office/drawing/2014/main" id="{E185AFFC-2F64-D043-918A-3A7AB259244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B41164D-6F4C-4C4C-BA83-F0D7A16CE6D0}"/>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35716389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C806-4534-194E-8534-5A744EB194DC}"/>
              </a:ext>
            </a:extLst>
          </p:cNvPr>
          <p:cNvSpPr>
            <a:spLocks noGrp="1"/>
          </p:cNvSpPr>
          <p:nvPr>
            <p:ph type="title" hasCustomPrompt="1"/>
          </p:nvPr>
        </p:nvSpPr>
        <p:spPr>
          <a:xfrm>
            <a:off x="831850" y="1709739"/>
            <a:ext cx="10515600" cy="1833562"/>
          </a:xfrm>
        </p:spPr>
        <p:txBody>
          <a:bodyPr anchor="b"/>
          <a:lstStyle>
            <a:lvl1pPr>
              <a:defRPr sz="3600"/>
            </a:lvl1p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F9179942-429F-E345-98D4-0E3DABA1D4FB}"/>
              </a:ext>
            </a:extLst>
          </p:cNvPr>
          <p:cNvSpPr>
            <a:spLocks noGrp="1"/>
          </p:cNvSpPr>
          <p:nvPr>
            <p:ph type="body" idx="1"/>
          </p:nvPr>
        </p:nvSpPr>
        <p:spPr>
          <a:xfrm>
            <a:off x="831850" y="3987801"/>
            <a:ext cx="10515600" cy="2101850"/>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C37C52-6CDF-C647-A2CC-296038960BFD}"/>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5" name="Footer Placeholder 4">
            <a:extLst>
              <a:ext uri="{FF2B5EF4-FFF2-40B4-BE49-F238E27FC236}">
                <a16:creationId xmlns:a16="http://schemas.microsoft.com/office/drawing/2014/main" id="{6686CF0D-A9AC-E845-9051-E9D133493EB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18DDCC5-5E81-BD45-B2DD-780534CFCEF2}"/>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7048411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417F-AFBC-A54B-9ADA-D2580CF4DD74}"/>
              </a:ext>
            </a:extLst>
          </p:cNvPr>
          <p:cNvSpPr>
            <a:spLocks noGrp="1"/>
          </p:cNvSpPr>
          <p:nvPr>
            <p:ph type="title" hasCustomPrompt="1"/>
          </p:nvPr>
        </p:nvSpPr>
        <p:spPr>
          <a:xfrm>
            <a:off x="838200" y="457200"/>
            <a:ext cx="10515600" cy="123348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B1D332B-A9A1-7142-AC49-0BC75D88AC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2AE7A4-B964-E94D-9643-E172B7F61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B9E0B4-4153-BB40-A369-370C30F15705}"/>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6" name="Footer Placeholder 5">
            <a:extLst>
              <a:ext uri="{FF2B5EF4-FFF2-40B4-BE49-F238E27FC236}">
                <a16:creationId xmlns:a16="http://schemas.microsoft.com/office/drawing/2014/main" id="{95D45EB5-673D-D247-8BD5-7C60BE62DD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AFB1C36-A51D-4148-8489-0E4DBFB00F5F}"/>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5219516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51A6A-F151-EE4C-B83B-933B1338D3CE}"/>
              </a:ext>
            </a:extLst>
          </p:cNvPr>
          <p:cNvSpPr>
            <a:spLocks noGrp="1"/>
          </p:cNvSpPr>
          <p:nvPr>
            <p:ph type="title" hasCustomPrompt="1"/>
          </p:nvPr>
        </p:nvSpPr>
        <p:spPr>
          <a:xfrm>
            <a:off x="839788" y="457200"/>
            <a:ext cx="10515600" cy="12334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F6613C-918D-CA49-A08A-FAAF73285E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ABBC6D-9DE1-3F42-805D-0AC21368D4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AF3757-D228-4441-878E-CAF0ECD61D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E98BB9-F46D-6E44-9F3A-714BDEA068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558106-6BB7-D14C-A30F-06611296CB81}"/>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8" name="Footer Placeholder 7">
            <a:extLst>
              <a:ext uri="{FF2B5EF4-FFF2-40B4-BE49-F238E27FC236}">
                <a16:creationId xmlns:a16="http://schemas.microsoft.com/office/drawing/2014/main" id="{BEAE84C1-2C4F-9042-A3BA-873DE7E7646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F9BE38F-4E3E-E54E-A205-908F9C25F5B0}"/>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25070456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14B1-0196-9A44-B386-9F819067667B}"/>
              </a:ext>
            </a:extLst>
          </p:cNvPr>
          <p:cNvSpPr>
            <a:spLocks noGrp="1"/>
          </p:cNvSpPr>
          <p:nvPr>
            <p:ph type="title" hasCustomPrompt="1"/>
          </p:nvPr>
        </p:nvSpPr>
        <p:spPr>
          <a:xfrm>
            <a:off x="838200" y="457200"/>
            <a:ext cx="10515600" cy="1233488"/>
          </a:xfrm>
        </p:spPr>
        <p:txBody>
          <a:bodyPr/>
          <a:lstStyle/>
          <a:p>
            <a:r>
              <a:rPr lang="en-US"/>
              <a:t>CLICK TO EDIT MASTER TITLE STYLE</a:t>
            </a:r>
          </a:p>
        </p:txBody>
      </p:sp>
      <p:sp>
        <p:nvSpPr>
          <p:cNvPr id="3" name="Date Placeholder 2">
            <a:extLst>
              <a:ext uri="{FF2B5EF4-FFF2-40B4-BE49-F238E27FC236}">
                <a16:creationId xmlns:a16="http://schemas.microsoft.com/office/drawing/2014/main" id="{ED300E22-BC4A-3542-BF49-2297CD697AE5}"/>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4" name="Footer Placeholder 3">
            <a:extLst>
              <a:ext uri="{FF2B5EF4-FFF2-40B4-BE49-F238E27FC236}">
                <a16:creationId xmlns:a16="http://schemas.microsoft.com/office/drawing/2014/main" id="{B4F93F1E-F430-6E4F-8297-09D5B124726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89C2203-2C70-EB4E-91D1-43786E90795F}"/>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915537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49345-CE3F-C54F-AE2F-E15BAA6B6F82}"/>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3" name="Footer Placeholder 2">
            <a:extLst>
              <a:ext uri="{FF2B5EF4-FFF2-40B4-BE49-F238E27FC236}">
                <a16:creationId xmlns:a16="http://schemas.microsoft.com/office/drawing/2014/main" id="{F0053066-DA82-B44F-8AD5-23D137D87A4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CF198EA1-351F-4848-BB6B-57438739FDD5}"/>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393477066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9C78-3FF8-4A40-B8D9-AAE673D3E83D}"/>
              </a:ext>
            </a:extLst>
          </p:cNvPr>
          <p:cNvSpPr>
            <a:spLocks noGrp="1"/>
          </p:cNvSpPr>
          <p:nvPr>
            <p:ph type="title" hasCustomPrompt="1"/>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76FC16-9CAC-EA46-A43D-80FEA0E34C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C207C1-15C8-6445-908A-8A2660192B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D904BE-56C6-D043-A2D1-B9FD124AC2EE}"/>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6" name="Footer Placeholder 5">
            <a:extLst>
              <a:ext uri="{FF2B5EF4-FFF2-40B4-BE49-F238E27FC236}">
                <a16:creationId xmlns:a16="http://schemas.microsoft.com/office/drawing/2014/main" id="{D68D3381-4ECC-9045-AE26-F130BA94F8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4BC6BB-E1D0-1741-BD86-E640E845BABC}"/>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179087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140258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9F879-F423-7C4B-AD53-3FFD3062F64B}"/>
              </a:ext>
            </a:extLst>
          </p:cNvPr>
          <p:cNvSpPr>
            <a:spLocks noGrp="1"/>
          </p:cNvSpPr>
          <p:nvPr>
            <p:ph type="title" hasCustomPrompt="1"/>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BDCAA-CA58-7E47-BFFA-634DBD6F07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0C00F1-AEE7-7E4F-AFC8-3F7D63F39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86E29-798D-ED41-BD81-C8EAA2FE2A8D}"/>
              </a:ext>
            </a:extLst>
          </p:cNvPr>
          <p:cNvSpPr>
            <a:spLocks noGrp="1"/>
          </p:cNvSpPr>
          <p:nvPr>
            <p:ph type="dt" sz="half" idx="10"/>
          </p:nvPr>
        </p:nvSpPr>
        <p:spPr/>
        <p:txBody>
          <a:bodyPr/>
          <a:lstStyle/>
          <a:p>
            <a:fld id="{867559FA-2A0A-F34F-AF4C-C7F9D6B8B11F}" type="datetimeFigureOut">
              <a:rPr lang="en-US" smtClean="0"/>
              <a:t>10/3/2025</a:t>
            </a:fld>
            <a:endParaRPr lang="en-US"/>
          </a:p>
        </p:txBody>
      </p:sp>
      <p:sp>
        <p:nvSpPr>
          <p:cNvPr id="6" name="Footer Placeholder 5">
            <a:extLst>
              <a:ext uri="{FF2B5EF4-FFF2-40B4-BE49-F238E27FC236}">
                <a16:creationId xmlns:a16="http://schemas.microsoft.com/office/drawing/2014/main" id="{DBAE1602-B015-E64A-9CAB-BA899D35B92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665D8F2-2355-A04D-97FE-5DB141A1D6FC}"/>
              </a:ext>
            </a:extLst>
          </p:cNvPr>
          <p:cNvSpPr>
            <a:spLocks noGrp="1"/>
          </p:cNvSpPr>
          <p:nvPr>
            <p:ph type="sldNum" sz="quarter" idx="12"/>
          </p:nvPr>
        </p:nvSpPr>
        <p:spPr/>
        <p:txBody>
          <a:bodyPr/>
          <a:lstStyle/>
          <a:p>
            <a:fld id="{0D37D404-0F36-364B-A315-CC51279A2806}" type="slidenum">
              <a:rPr lang="en-US" smtClean="0"/>
              <a:t>‹#›</a:t>
            </a:fld>
            <a:endParaRPr lang="en-US"/>
          </a:p>
        </p:txBody>
      </p:sp>
    </p:spTree>
    <p:extLst>
      <p:ext uri="{BB962C8B-B14F-4D97-AF65-F5344CB8AC3E}">
        <p14:creationId xmlns:p14="http://schemas.microsoft.com/office/powerpoint/2010/main" val="31366927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
        <p:nvSpPr>
          <p:cNvPr id="4" name="Rectangle 3">
            <a:extLst>
              <a:ext uri="{FF2B5EF4-FFF2-40B4-BE49-F238E27FC236}">
                <a16:creationId xmlns:a16="http://schemas.microsoft.com/office/drawing/2014/main" id="{150BEB9C-E620-48A9-8B21-E4AD7CB2CFDC}"/>
              </a:ext>
            </a:extLst>
          </p:cNvPr>
          <p:cNvSpPr/>
          <p:nvPr userDrawn="1"/>
        </p:nvSpPr>
        <p:spPr>
          <a:xfrm>
            <a:off x="481070" y="1963877"/>
            <a:ext cx="6096000" cy="1569660"/>
          </a:xfrm>
          <a:prstGeom prst="rect">
            <a:avLst/>
          </a:prstGeom>
        </p:spPr>
        <p:txBody>
          <a:bodyPr>
            <a:spAutoFit/>
          </a:bodyPr>
          <a:lstStyle/>
          <a:p>
            <a: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App in a Day</a:t>
            </a:r>
            <a:b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Business Application Platform</a:t>
            </a:r>
            <a:b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Power Apps, Power Automate</a:t>
            </a:r>
            <a:b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&amp; Dataverse (Dataverse) </a:t>
            </a:r>
            <a:endParaRPr lang="en-US"/>
          </a:p>
        </p:txBody>
      </p:sp>
    </p:spTree>
    <p:extLst>
      <p:ext uri="{BB962C8B-B14F-4D97-AF65-F5344CB8AC3E}">
        <p14:creationId xmlns:p14="http://schemas.microsoft.com/office/powerpoint/2010/main" val="176284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86467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6585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8498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615553"/>
          </a:xfrm>
        </p:spPr>
        <p:txBody>
          <a:bodyPr/>
          <a:lstStyle>
            <a:lvl1pPr>
              <a:defRPr sz="4000">
                <a:latin typeface="+mn-lt"/>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4554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089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5438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564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43760"/>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230883091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44274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31991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32013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39240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193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4804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219086105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9000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6137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2987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724121"/>
          </a:xfrm>
        </p:spPr>
        <p:txBody>
          <a:bodyPr lIns="393192" bIns="91440"/>
          <a:lstStyle>
            <a:lvl1pPr marL="0" indent="0">
              <a:buNone/>
              <a:defRPr>
                <a:solidFill>
                  <a:schemeClr val="accent5"/>
                </a:solidFill>
              </a:defRPr>
            </a:lvl1pPr>
            <a:lvl2pPr marL="457025"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37607503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3531" y="4598151"/>
            <a:ext cx="1711497" cy="365760"/>
          </a:xfrm>
          <a:prstGeom prst="rect">
            <a:avLst/>
          </a:prstGeom>
        </p:spPr>
      </p:pic>
      <p:sp>
        <p:nvSpPr>
          <p:cNvPr id="5" name="Text Box 3"/>
          <p:cNvSpPr txBox="1">
            <a:spLocks noChangeArrowheads="1"/>
          </p:cNvSpPr>
          <p:nvPr userDrawn="1"/>
        </p:nvSpPr>
        <p:spPr bwMode="blackWhite">
          <a:xfrm>
            <a:off x="562121" y="5340317"/>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a:solidFill>
                  <a:srgbClr val="737373">
                    <a:alpha val="99000"/>
                  </a:srgbClr>
                </a:solidFill>
                <a:cs typeface="Arial" charset="0"/>
              </a:rPr>
              <a:t>© 2022 Microsoft </a:t>
            </a:r>
          </a:p>
          <a:p>
            <a:pPr algn="l" defTabSz="913795" eaLnBrk="0" hangingPunct="0">
              <a:spcAft>
                <a:spcPts val="800"/>
              </a:spcAft>
            </a:pPr>
            <a:r>
              <a:rPr lang="en-US" sz="900">
                <a:solidFill>
                  <a:srgbClr val="737373">
                    <a:alpha val="99000"/>
                  </a:srgbClr>
                </a:solidFill>
                <a:cs typeface="Arial" charset="0"/>
              </a:rPr>
              <a:t>The information herein is for informational purposes only and represents the current view of Microsoft Corporation as of the date of this presentation. Because Microsoft must respond to changing </a:t>
            </a:r>
            <a:br>
              <a:rPr lang="en-US" sz="900">
                <a:solidFill>
                  <a:srgbClr val="737373">
                    <a:alpha val="99000"/>
                  </a:srgbClr>
                </a:solidFill>
                <a:cs typeface="Arial" charset="0"/>
              </a:rPr>
            </a:br>
            <a:r>
              <a:rPr lang="en-US" sz="900">
                <a:solidFill>
                  <a:srgbClr val="737373">
                    <a:alpha val="99000"/>
                  </a:srgbClr>
                </a:solidFill>
                <a:cs typeface="Arial"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a:solidFill>
                  <a:srgbClr val="737373">
                    <a:alpha val="99000"/>
                  </a:srgb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235193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95625343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553998"/>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731806"/>
      </p:ext>
    </p:extLst>
  </p:cSld>
  <p:clrMapOvr>
    <a:masterClrMapping/>
  </p:clrMapOvr>
  <p:transition spd="slow">
    <p:push/>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pic>
        <p:nvPicPr>
          <p:cNvPr id="10" name="MS logo gray - EMF" descr="Microsoft logo, gray text version">
            <a:extLst>
              <a:ext uri="{FF2B5EF4-FFF2-40B4-BE49-F238E27FC236}">
                <a16:creationId xmlns:a16="http://schemas.microsoft.com/office/drawing/2014/main" id="{E646AC3F-5B31-4328-ADCD-8FCA096AF7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04186" y="304483"/>
            <a:ext cx="1366440" cy="292608"/>
          </a:xfrm>
          <a:prstGeom prst="rect">
            <a:avLst/>
          </a:prstGeom>
        </p:spPr>
      </p:pic>
      <p:grpSp>
        <p:nvGrpSpPr>
          <p:cNvPr id="13" name="Group 12">
            <a:extLst>
              <a:ext uri="{FF2B5EF4-FFF2-40B4-BE49-F238E27FC236}">
                <a16:creationId xmlns:a16="http://schemas.microsoft.com/office/drawing/2014/main" id="{5EC67EE7-DF85-40E4-81E6-2AD5A50CDB4F}"/>
              </a:ext>
            </a:extLst>
          </p:cNvPr>
          <p:cNvGrpSpPr/>
          <p:nvPr userDrawn="1"/>
        </p:nvGrpSpPr>
        <p:grpSpPr>
          <a:xfrm>
            <a:off x="8889914" y="-1044781"/>
            <a:ext cx="3662371" cy="5637053"/>
            <a:chOff x="8889914" y="-1044781"/>
            <a:chExt cx="3662371" cy="5637053"/>
          </a:xfrm>
        </p:grpSpPr>
        <p:sp>
          <p:nvSpPr>
            <p:cNvPr id="14" name="Freeform: Shape 13">
              <a:extLst>
                <a:ext uri="{FF2B5EF4-FFF2-40B4-BE49-F238E27FC236}">
                  <a16:creationId xmlns:a16="http://schemas.microsoft.com/office/drawing/2014/main" id="{C3149510-BD65-48E0-AB86-9F4E52A60713}"/>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1BB35E73-1E8A-4FD3-BA3D-A7A9E46F0C69}"/>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A8ACDE7B-8F92-4A7C-8D04-3FAF6D4B7686}"/>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5B8B5F1-BA6C-444A-91E2-E261BAED2CCA}"/>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8196312-FED2-46BB-824F-F4B7402BF7B4}"/>
                </a:ext>
              </a:extLst>
            </p:cNvPr>
            <p:cNvCxnSpPr/>
            <p:nvPr userDrawn="1"/>
          </p:nvCxnSpPr>
          <p:spPr>
            <a:xfrm rot="20461902">
              <a:off x="8889914" y="-332613"/>
              <a:ext cx="1270000" cy="3131595"/>
            </a:xfrm>
            <a:prstGeom prst="line">
              <a:avLst/>
            </a:prstGeom>
            <a:ln w="12700" cap="rnd">
              <a:solidFill>
                <a:srgbClr val="74277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BAD0ED-DBB4-4CA0-A337-C49568E053A3}"/>
                </a:ext>
              </a:extLst>
            </p:cNvPr>
            <p:cNvCxnSpPr/>
            <p:nvPr userDrawn="1"/>
          </p:nvCxnSpPr>
          <p:spPr>
            <a:xfrm rot="20461902">
              <a:off x="10700710" y="1460677"/>
              <a:ext cx="1270000" cy="3131595"/>
            </a:xfrm>
            <a:prstGeom prst="line">
              <a:avLst/>
            </a:prstGeom>
            <a:ln w="12700" cap="rnd">
              <a:solidFill>
                <a:srgbClr val="19191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713933-B0FC-4C3C-BCED-4138A952D8B8}"/>
                </a:ext>
              </a:extLst>
            </p:cNvPr>
            <p:cNvCxnSpPr>
              <a:cxnSpLocks/>
            </p:cNvCxnSpPr>
            <p:nvPr userDrawn="1"/>
          </p:nvCxnSpPr>
          <p:spPr>
            <a:xfrm rot="20461902">
              <a:off x="9098843" y="-1044781"/>
              <a:ext cx="807717" cy="2014296"/>
            </a:xfrm>
            <a:prstGeom prst="line">
              <a:avLst/>
            </a:prstGeom>
            <a:ln w="12700" cap="rnd">
              <a:solidFill>
                <a:srgbClr val="CD98D9"/>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8711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Presentation Title screen">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5C71CC2C-F0D6-421B-A960-4FEAF20620B4}"/>
              </a:ext>
              <a:ext uri="{C183D7F6-B498-43B3-948B-1728B52AA6E4}">
                <adec:decorative xmlns:adec="http://schemas.microsoft.com/office/drawing/2017/decorative" val="1"/>
              </a:ext>
            </a:extLst>
          </p:cNvPr>
          <p:cNvSpPr/>
          <p:nvPr userDrawn="1"/>
        </p:nvSpPr>
        <p:spPr bwMode="auto">
          <a:xfrm>
            <a:off x="0" y="3"/>
            <a:ext cx="12584094" cy="6857998"/>
          </a:xfrm>
          <a:custGeom>
            <a:avLst/>
            <a:gdLst>
              <a:gd name="connsiteX0" fmla="*/ 0 w 12584094"/>
              <a:gd name="connsiteY0" fmla="*/ 0 h 6857998"/>
              <a:gd name="connsiteX1" fmla="*/ 1074058 w 12584094"/>
              <a:gd name="connsiteY1" fmla="*/ 0 h 6857998"/>
              <a:gd name="connsiteX2" fmla="*/ 6075434 w 12584094"/>
              <a:gd name="connsiteY2" fmla="*/ 0 h 6857998"/>
              <a:gd name="connsiteX3" fmla="*/ 7149493 w 12584094"/>
              <a:gd name="connsiteY3" fmla="*/ 0 h 6857998"/>
              <a:gd name="connsiteX4" fmla="*/ 12191999 w 12584094"/>
              <a:gd name="connsiteY4" fmla="*/ 6363208 h 6857998"/>
              <a:gd name="connsiteX5" fmla="*/ 12191999 w 12584094"/>
              <a:gd name="connsiteY5" fmla="*/ 6857997 h 6857998"/>
              <a:gd name="connsiteX6" fmla="*/ 12584093 w 12584094"/>
              <a:gd name="connsiteY6" fmla="*/ 6857997 h 6857998"/>
              <a:gd name="connsiteX7" fmla="*/ 12584094 w 12584094"/>
              <a:gd name="connsiteY7" fmla="*/ 6857998 h 6857998"/>
              <a:gd name="connsiteX8" fmla="*/ 11510036 w 12584094"/>
              <a:gd name="connsiteY8" fmla="*/ 6857998 h 6857998"/>
              <a:gd name="connsiteX9" fmla="*/ 1074058 w 12584094"/>
              <a:gd name="connsiteY9" fmla="*/ 6857998 h 6857998"/>
              <a:gd name="connsiteX10" fmla="*/ 0 w 12584094"/>
              <a:gd name="connsiteY10"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4094" h="6857998">
                <a:moveTo>
                  <a:pt x="0" y="0"/>
                </a:moveTo>
                <a:lnTo>
                  <a:pt x="1074058" y="0"/>
                </a:lnTo>
                <a:lnTo>
                  <a:pt x="6075434" y="0"/>
                </a:lnTo>
                <a:lnTo>
                  <a:pt x="7149493" y="0"/>
                </a:lnTo>
                <a:lnTo>
                  <a:pt x="12191999" y="6363208"/>
                </a:lnTo>
                <a:lnTo>
                  <a:pt x="12191999" y="6857997"/>
                </a:lnTo>
                <a:lnTo>
                  <a:pt x="12584093" y="6857997"/>
                </a:lnTo>
                <a:lnTo>
                  <a:pt x="12584094" y="6857998"/>
                </a:lnTo>
                <a:lnTo>
                  <a:pt x="11510036" y="6857998"/>
                </a:lnTo>
                <a:lnTo>
                  <a:pt x="1074058"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Power Platform logo">
            <a:extLst>
              <a:ext uri="{FF2B5EF4-FFF2-40B4-BE49-F238E27FC236}">
                <a16:creationId xmlns:a16="http://schemas.microsoft.com/office/drawing/2014/main" id="{DAEA4FD6-CFFE-4665-9C7B-93C6B9B29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8450" y="293370"/>
            <a:ext cx="2997420" cy="302132"/>
          </a:xfrm>
          <a:prstGeom prst="rect">
            <a:avLst/>
          </a:prstGeom>
        </p:spPr>
      </p:pic>
      <p:grpSp>
        <p:nvGrpSpPr>
          <p:cNvPr id="4" name="Group 3">
            <a:extLst>
              <a:ext uri="{FF2B5EF4-FFF2-40B4-BE49-F238E27FC236}">
                <a16:creationId xmlns:a16="http://schemas.microsoft.com/office/drawing/2014/main" id="{BA2E4F08-23DC-481D-9261-DD1BB535816A}"/>
              </a:ext>
              <a:ext uri="{C183D7F6-B498-43B3-948B-1728B52AA6E4}">
                <adec:decorative xmlns:adec="http://schemas.microsoft.com/office/drawing/2017/decorative" val="1"/>
              </a:ext>
            </a:extLst>
          </p:cNvPr>
          <p:cNvGrpSpPr/>
          <p:nvPr userDrawn="1"/>
        </p:nvGrpSpPr>
        <p:grpSpPr>
          <a:xfrm>
            <a:off x="8300118" y="-445401"/>
            <a:ext cx="4293893" cy="6514619"/>
            <a:chOff x="8300118" y="-445401"/>
            <a:chExt cx="4293893" cy="6514619"/>
          </a:xfrm>
        </p:grpSpPr>
        <p:grpSp>
          <p:nvGrpSpPr>
            <p:cNvPr id="3" name="Group 2">
              <a:extLst>
                <a:ext uri="{FF2B5EF4-FFF2-40B4-BE49-F238E27FC236}">
                  <a16:creationId xmlns:a16="http://schemas.microsoft.com/office/drawing/2014/main" id="{2CFA41DA-7247-4093-8063-5EEAF380B757}"/>
                </a:ext>
              </a:extLst>
            </p:cNvPr>
            <p:cNvGrpSpPr/>
            <p:nvPr userDrawn="1"/>
          </p:nvGrpSpPr>
          <p:grpSpPr>
            <a:xfrm>
              <a:off x="8300118" y="-445401"/>
              <a:ext cx="3697645" cy="6514619"/>
              <a:chOff x="8300118" y="-445401"/>
              <a:chExt cx="3697645" cy="6514619"/>
            </a:xfrm>
          </p:grpSpPr>
          <p:sp>
            <p:nvSpPr>
              <p:cNvPr id="10" name="Freeform: Shape 9">
                <a:extLst>
                  <a:ext uri="{FF2B5EF4-FFF2-40B4-BE49-F238E27FC236}">
                    <a16:creationId xmlns:a16="http://schemas.microsoft.com/office/drawing/2014/main" id="{473735DE-E269-46B9-9952-14B2E6A4CB12}"/>
                  </a:ext>
                </a:extLst>
              </p:cNvPr>
              <p:cNvSpPr/>
              <p:nvPr userDrawn="1"/>
            </p:nvSpPr>
            <p:spPr bwMode="auto">
              <a:xfrm rot="20894098">
                <a:off x="8300118" y="-445401"/>
                <a:ext cx="3697645" cy="6514619"/>
              </a:xfrm>
              <a:custGeom>
                <a:avLst/>
                <a:gdLst>
                  <a:gd name="connsiteX0" fmla="*/ 3697645 w 3697645"/>
                  <a:gd name="connsiteY0" fmla="*/ 770123 h 6514619"/>
                  <a:gd name="connsiteX1" fmla="*/ 3697645 w 3697645"/>
                  <a:gd name="connsiteY1" fmla="*/ 4400406 h 6514619"/>
                  <a:gd name="connsiteX2" fmla="*/ 3257310 w 3697645"/>
                  <a:gd name="connsiteY2" fmla="*/ 6514619 h 6514619"/>
                  <a:gd name="connsiteX3" fmla="*/ 0 w 3697645"/>
                  <a:gd name="connsiteY3" fmla="*/ 0 h 6514619"/>
                </a:gdLst>
                <a:ahLst/>
                <a:cxnLst>
                  <a:cxn ang="0">
                    <a:pos x="connsiteX0" y="connsiteY0"/>
                  </a:cxn>
                  <a:cxn ang="0">
                    <a:pos x="connsiteX1" y="connsiteY1"/>
                  </a:cxn>
                  <a:cxn ang="0">
                    <a:pos x="connsiteX2" y="connsiteY2"/>
                  </a:cxn>
                  <a:cxn ang="0">
                    <a:pos x="connsiteX3" y="connsiteY3"/>
                  </a:cxn>
                </a:cxnLst>
                <a:rect l="l" t="t" r="r" b="b"/>
                <a:pathLst>
                  <a:path w="3697645" h="6514619">
                    <a:moveTo>
                      <a:pt x="3697645" y="770123"/>
                    </a:moveTo>
                    <a:lnTo>
                      <a:pt x="3697645" y="4400406"/>
                    </a:lnTo>
                    <a:lnTo>
                      <a:pt x="3257310" y="6514619"/>
                    </a:lnTo>
                    <a:lnTo>
                      <a:pt x="0" y="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05019832-C66A-4D4E-B77F-FA5767A3C4A0}"/>
                  </a:ext>
                </a:extLst>
              </p:cNvPr>
              <p:cNvSpPr/>
              <p:nvPr userDrawn="1"/>
            </p:nvSpPr>
            <p:spPr bwMode="auto">
              <a:xfrm rot="20894098">
                <a:off x="8747237" y="-377839"/>
                <a:ext cx="3111760" cy="5769046"/>
              </a:xfrm>
              <a:custGeom>
                <a:avLst/>
                <a:gdLst>
                  <a:gd name="connsiteX0" fmla="*/ 0 w 3111760"/>
                  <a:gd name="connsiteY0" fmla="*/ 0 h 5769046"/>
                  <a:gd name="connsiteX1" fmla="*/ 3111760 w 3111760"/>
                  <a:gd name="connsiteY1" fmla="*/ 648099 h 5769046"/>
                  <a:gd name="connsiteX2" fmla="*/ 3111760 w 3111760"/>
                  <a:gd name="connsiteY2" fmla="*/ 4678001 h 5769046"/>
                  <a:gd name="connsiteX3" fmla="*/ 2884523 w 3111760"/>
                  <a:gd name="connsiteY3" fmla="*/ 5769046 h 5769046"/>
                </a:gdLst>
                <a:ahLst/>
                <a:cxnLst>
                  <a:cxn ang="0">
                    <a:pos x="connsiteX0" y="connsiteY0"/>
                  </a:cxn>
                  <a:cxn ang="0">
                    <a:pos x="connsiteX1" y="connsiteY1"/>
                  </a:cxn>
                  <a:cxn ang="0">
                    <a:pos x="connsiteX2" y="connsiteY2"/>
                  </a:cxn>
                  <a:cxn ang="0">
                    <a:pos x="connsiteX3" y="connsiteY3"/>
                  </a:cxn>
                </a:cxnLst>
                <a:rect l="l" t="t" r="r" b="b"/>
                <a:pathLst>
                  <a:path w="3111760" h="5769046">
                    <a:moveTo>
                      <a:pt x="0" y="0"/>
                    </a:moveTo>
                    <a:lnTo>
                      <a:pt x="3111760" y="648099"/>
                    </a:lnTo>
                    <a:lnTo>
                      <a:pt x="3111760" y="4678001"/>
                    </a:lnTo>
                    <a:lnTo>
                      <a:pt x="2884523" y="576904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A49C397B-9204-4319-AD50-0CCE2AC87657}"/>
                </a:ext>
              </a:extLst>
            </p:cNvPr>
            <p:cNvSpPr/>
            <p:nvPr userDrawn="1"/>
          </p:nvSpPr>
          <p:spPr bwMode="auto">
            <a:xfrm rot="20894098">
              <a:off x="9193522" y="-399296"/>
              <a:ext cx="3400489" cy="5009354"/>
            </a:xfrm>
            <a:custGeom>
              <a:avLst/>
              <a:gdLst>
                <a:gd name="connsiteX0" fmla="*/ 0 w 3400489"/>
                <a:gd name="connsiteY0" fmla="*/ 0 h 5009354"/>
                <a:gd name="connsiteX1" fmla="*/ 3400489 w 3400489"/>
                <a:gd name="connsiteY1" fmla="*/ 708233 h 5009354"/>
                <a:gd name="connsiteX2" fmla="*/ 2504677 w 3400489"/>
                <a:gd name="connsiteY2" fmla="*/ 5009354 h 5009354"/>
              </a:gdLst>
              <a:ahLst/>
              <a:cxnLst>
                <a:cxn ang="0">
                  <a:pos x="connsiteX0" y="connsiteY0"/>
                </a:cxn>
                <a:cxn ang="0">
                  <a:pos x="connsiteX1" y="connsiteY1"/>
                </a:cxn>
                <a:cxn ang="0">
                  <a:pos x="connsiteX2" y="connsiteY2"/>
                </a:cxn>
              </a:cxnLst>
              <a:rect l="l" t="t" r="r" b="b"/>
              <a:pathLst>
                <a:path w="3400489" h="5009354">
                  <a:moveTo>
                    <a:pt x="0" y="0"/>
                  </a:moveTo>
                  <a:lnTo>
                    <a:pt x="3400489" y="708233"/>
                  </a:lnTo>
                  <a:lnTo>
                    <a:pt x="2504677" y="500935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1565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51021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315CEDA1-9717-4F81-B91E-200E1AAC0FE7}"/>
              </a:ext>
              <a:ext uri="{C183D7F6-B498-43B3-948B-1728B52AA6E4}">
                <adec:decorative xmlns:adec="http://schemas.microsoft.com/office/drawing/2017/decorative" val="1"/>
              </a:ext>
            </a:extLst>
          </p:cNvPr>
          <p:cNvSpPr txBox="1"/>
          <p:nvPr userDrawn="1"/>
        </p:nvSpPr>
        <p:spPr>
          <a:xfrm>
            <a:off x="1181542" y="6322151"/>
            <a:ext cx="684483" cy="193899"/>
          </a:xfrm>
          <a:prstGeom prst="rect">
            <a:avLst/>
          </a:prstGeom>
          <a:noFill/>
        </p:spPr>
        <p:txBody>
          <a:bodyPr wrap="none" lIns="0" tIns="0" rIns="0" bIns="0" rtlCol="0">
            <a:spAutoFit/>
          </a:bodyPr>
          <a:lstStyle/>
          <a:p>
            <a:pPr algn="l">
              <a:lnSpc>
                <a:spcPct val="90000"/>
              </a:lnSpc>
            </a:pPr>
            <a:r>
              <a:rPr lang="en-US" sz="700">
                <a:gradFill>
                  <a:gsLst>
                    <a:gs pos="0">
                      <a:schemeClr val="accent1"/>
                    </a:gs>
                    <a:gs pos="100000">
                      <a:schemeClr val="accent1"/>
                    </a:gs>
                  </a:gsLst>
                  <a:lin ang="5400000" scaled="1"/>
                </a:gradFill>
                <a:latin typeface="+mj-lt"/>
              </a:rPr>
              <a:t>Microsoft </a:t>
            </a:r>
            <a:br>
              <a:rPr lang="en-US" sz="700">
                <a:gradFill>
                  <a:gsLst>
                    <a:gs pos="0">
                      <a:schemeClr val="accent1"/>
                    </a:gs>
                    <a:gs pos="100000">
                      <a:schemeClr val="accent1"/>
                    </a:gs>
                  </a:gsLst>
                  <a:lin ang="5400000" scaled="1"/>
                </a:gradFill>
                <a:latin typeface="+mj-lt"/>
              </a:rPr>
            </a:br>
            <a:r>
              <a:rPr lang="en-US" sz="700">
                <a:gradFill>
                  <a:gsLst>
                    <a:gs pos="0">
                      <a:schemeClr val="accent1"/>
                    </a:gs>
                    <a:gs pos="100000">
                      <a:schemeClr val="accent1"/>
                    </a:gs>
                  </a:gsLst>
                  <a:lin ang="5400000" scaled="1"/>
                </a:gradFill>
                <a:latin typeface="+mj-lt"/>
              </a:rPr>
              <a:t>Power Automate</a:t>
            </a:r>
          </a:p>
        </p:txBody>
      </p:sp>
      <p:cxnSp>
        <p:nvCxnSpPr>
          <p:cNvPr id="14" name="Straight Connector 13">
            <a:extLst>
              <a:ext uri="{FF2B5EF4-FFF2-40B4-BE49-F238E27FC236}">
                <a16:creationId xmlns:a16="http://schemas.microsoft.com/office/drawing/2014/main" id="{B14E28EF-CB56-4CB4-B73F-5148B1F8CF26}"/>
              </a:ext>
              <a:ext uri="{C183D7F6-B498-43B3-948B-1728B52AA6E4}">
                <adec:decorative xmlns:adec="http://schemas.microsoft.com/office/drawing/2017/decorative" val="1"/>
              </a:ext>
            </a:extLst>
          </p:cNvPr>
          <p:cNvCxnSpPr>
            <a:cxnSpLocks/>
          </p:cNvCxnSpPr>
          <p:nvPr userDrawn="1"/>
        </p:nvCxnSpPr>
        <p:spPr>
          <a:xfrm>
            <a:off x="1046073" y="6296652"/>
            <a:ext cx="0" cy="24489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5839430-87FB-45CA-963C-5856C33073DA}"/>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11632" y="6269909"/>
            <a:ext cx="298381" cy="29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2155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C45D6C-359B-4C71-8F2F-7C0C3F42DC78}"/>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244299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AF99FA-ADA2-404F-9BC0-3C28AC348F5B}"/>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90338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1150" y="315628"/>
            <a:ext cx="11582400" cy="403137"/>
          </a:xfrm>
        </p:spPr>
        <p:txBody>
          <a:bodyPr wrap="square" lIns="0" tIns="0" rIns="0" bIns="0" anchor="ctr">
            <a:noAutofit/>
          </a:bodyPr>
          <a:lstStyle>
            <a:lvl1pPr>
              <a:lnSpc>
                <a:spcPts val="3137"/>
              </a:lnSpc>
              <a:defRPr sz="3200" strike="noStrike">
                <a:solidFill>
                  <a:schemeClr val="tx1"/>
                </a:solidFill>
                <a:latin typeface="+mj-lt"/>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210483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4861276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184072643"/>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149450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EE49-881F-4337-9F32-DA34490985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ABC2CF-23CD-4E34-BBF4-5622060E6C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660234F-D4F3-4A0B-BFC4-45D4E3691D2F}"/>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5" name="Footer Placeholder 4">
            <a:extLst>
              <a:ext uri="{FF2B5EF4-FFF2-40B4-BE49-F238E27FC236}">
                <a16:creationId xmlns:a16="http://schemas.microsoft.com/office/drawing/2014/main" id="{A2D2B82C-C218-41B5-8A51-1BA9E03CF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763AB-DFBC-4029-806D-EB5D2CDE8C8B}"/>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9915624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64D6E-1D72-4194-96D1-2FA8A8BBBE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A029C7-8690-4131-8DB9-83E0961FF3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14A33-ECC8-4365-8AB1-00DAB2493FA8}"/>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5" name="Footer Placeholder 4">
            <a:extLst>
              <a:ext uri="{FF2B5EF4-FFF2-40B4-BE49-F238E27FC236}">
                <a16:creationId xmlns:a16="http://schemas.microsoft.com/office/drawing/2014/main" id="{DE4AFD0D-C324-4C44-8A08-F2A7419D4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5D053-59D4-4376-A1E9-4CB42C1FBA8E}"/>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19356890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5F32-C591-4867-86B6-1C1C32F2D4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891CC7-F123-46B0-BC8A-F760752E7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AEC530-1821-4ECB-9429-0F7F5181F102}"/>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5" name="Footer Placeholder 4">
            <a:extLst>
              <a:ext uri="{FF2B5EF4-FFF2-40B4-BE49-F238E27FC236}">
                <a16:creationId xmlns:a16="http://schemas.microsoft.com/office/drawing/2014/main" id="{C2C917D1-AC82-407B-90F5-27CF2715E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CEE66-F729-4642-BFA5-8791AF52999F}"/>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41654270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18E43-B3F0-4ACD-9D63-C73FDB0061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8D093-CDA5-47EE-9D62-155FE48513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47602E-2B54-4589-A417-70AAD34050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3376C4-34D5-4882-83A5-3CD77435476A}"/>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6" name="Footer Placeholder 5">
            <a:extLst>
              <a:ext uri="{FF2B5EF4-FFF2-40B4-BE49-F238E27FC236}">
                <a16:creationId xmlns:a16="http://schemas.microsoft.com/office/drawing/2014/main" id="{68B4ACDB-DCE3-4B64-BFEF-5D521E72B8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8E612B-D543-410D-B233-34A2AC245D73}"/>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25318289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50DE9-2C82-46C5-BC74-D26ACCDC3B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583010-95E0-4CA8-A88A-E77342E8E2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D2C823-EA3C-492C-BBBA-6CB2F6BFFB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9352F7-348C-407C-8A13-F48775E781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CA924E-CE7F-4587-8D3B-645D2FCAE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702B67-2917-4F5C-A7F4-5A99F6340C87}"/>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8" name="Footer Placeholder 7">
            <a:extLst>
              <a:ext uri="{FF2B5EF4-FFF2-40B4-BE49-F238E27FC236}">
                <a16:creationId xmlns:a16="http://schemas.microsoft.com/office/drawing/2014/main" id="{565646FC-68D9-4009-8483-C7E7F50DCE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2B7AF-CB6B-4582-B942-9810FC62A111}"/>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36104551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161E-E73F-4916-B2BE-825AAD09AE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A4BD1A-9B38-46EA-8123-0128F061E541}"/>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4" name="Footer Placeholder 3">
            <a:extLst>
              <a:ext uri="{FF2B5EF4-FFF2-40B4-BE49-F238E27FC236}">
                <a16:creationId xmlns:a16="http://schemas.microsoft.com/office/drawing/2014/main" id="{080A436B-2AAF-4438-8BF3-00F4FF164F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3826B-3C5F-43FB-A864-5D8DE9A65EA0}"/>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1508046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D9C61F-9982-46E7-B5BC-7A1AAECFA9BF}"/>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3" name="Footer Placeholder 2">
            <a:extLst>
              <a:ext uri="{FF2B5EF4-FFF2-40B4-BE49-F238E27FC236}">
                <a16:creationId xmlns:a16="http://schemas.microsoft.com/office/drawing/2014/main" id="{376297CB-B346-4C46-9148-C45536B055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6FBC0B-B854-4401-9FAF-73890F1BE8FA}"/>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42771539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60076-0A40-40A6-AB07-7C2F7FEA1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D7B991-58E7-4DD5-B149-02377203F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42389C-2EDF-499B-8342-55C6735455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A1E921-7459-49D9-85D7-F4F939966577}"/>
              </a:ext>
            </a:extLst>
          </p:cNvPr>
          <p:cNvSpPr>
            <a:spLocks noGrp="1"/>
          </p:cNvSpPr>
          <p:nvPr>
            <p:ph type="dt" sz="half" idx="10"/>
          </p:nvPr>
        </p:nvSpPr>
        <p:spPr/>
        <p:txBody>
          <a:bodyPr/>
          <a:lstStyle/>
          <a:p>
            <a:fld id="{88A29D2F-AD2A-40AC-A7E1-3F1E9DEE7832}" type="datetimeFigureOut">
              <a:rPr lang="en-US" smtClean="0"/>
              <a:t>10/3/2025</a:t>
            </a:fld>
            <a:endParaRPr lang="en-US"/>
          </a:p>
        </p:txBody>
      </p:sp>
      <p:sp>
        <p:nvSpPr>
          <p:cNvPr id="6" name="Footer Placeholder 5">
            <a:extLst>
              <a:ext uri="{FF2B5EF4-FFF2-40B4-BE49-F238E27FC236}">
                <a16:creationId xmlns:a16="http://schemas.microsoft.com/office/drawing/2014/main" id="{84AEDB9B-8180-44FA-BF31-908A99B0D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7D2D7-FDCA-43DD-BBB5-E16F50C030B8}"/>
              </a:ext>
            </a:extLst>
          </p:cNvPr>
          <p:cNvSpPr>
            <a:spLocks noGrp="1"/>
          </p:cNvSpPr>
          <p:nvPr>
            <p:ph type="sldNum" sz="quarter" idx="12"/>
          </p:nvPr>
        </p:nvSpPr>
        <p:spPr/>
        <p:txBody>
          <a:bodyPr/>
          <a:lstStyle/>
          <a:p>
            <a:fld id="{0DE0ECE2-7283-4B80-A580-BCB46DF7E8DD}" type="slidenum">
              <a:rPr lang="en-US" smtClean="0"/>
              <a:t>‹#›</a:t>
            </a:fld>
            <a:endParaRPr lang="en-US"/>
          </a:p>
        </p:txBody>
      </p:sp>
    </p:spTree>
    <p:extLst>
      <p:ext uri="{BB962C8B-B14F-4D97-AF65-F5344CB8AC3E}">
        <p14:creationId xmlns:p14="http://schemas.microsoft.com/office/powerpoint/2010/main" val="1798126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image" Target="../media/image3.emf"/><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8" Type="http://schemas.openxmlformats.org/officeDocument/2006/relationships/slideLayout" Target="../slideLayouts/slideLayout23.xml"/><Relationship Id="rId3"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slideLayout" Target="../slideLayouts/slideLayout53.xml"/><Relationship Id="rId21" Type="http://schemas.openxmlformats.org/officeDocument/2006/relationships/image" Target="../media/image28.png"/><Relationship Id="rId7" Type="http://schemas.openxmlformats.org/officeDocument/2006/relationships/slideLayout" Target="../slideLayouts/slideLayout57.xml"/><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slideLayout" Target="../slideLayouts/slideLayout52.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image" Target="../media/image22.png"/><Relationship Id="rId10" Type="http://schemas.openxmlformats.org/officeDocument/2006/relationships/slideLayout" Target="../slideLayouts/slideLayout60.xml"/><Relationship Id="rId19" Type="http://schemas.openxmlformats.org/officeDocument/2006/relationships/image" Target="../media/image26.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2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image" Target="../media/image29.emf"/><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theme" Target="../theme/theme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theme" Target="../theme/theme5.xml"/><Relationship Id="rId1"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theme" Target="../theme/theme6.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theme" Target="../theme/theme7.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5" Type="http://schemas.openxmlformats.org/officeDocument/2006/relationships/theme" Target="../theme/theme8.xml"/><Relationship Id="rId4" Type="http://schemas.openxmlformats.org/officeDocument/2006/relationships/slideLayout" Target="../slideLayouts/slideLayout129.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155.xml"/><Relationship Id="rId21" Type="http://schemas.openxmlformats.org/officeDocument/2006/relationships/slideLayout" Target="../slideLayouts/slideLayout150.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63" Type="http://schemas.openxmlformats.org/officeDocument/2006/relationships/slideLayout" Target="../slideLayouts/slideLayout192.xml"/><Relationship Id="rId68" Type="http://schemas.openxmlformats.org/officeDocument/2006/relationships/slideLayout" Target="../slideLayouts/slideLayout197.xml"/><Relationship Id="rId16" Type="http://schemas.openxmlformats.org/officeDocument/2006/relationships/slideLayout" Target="../slideLayouts/slideLayout14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slideLayout" Target="../slideLayouts/slideLayout187.xml"/><Relationship Id="rId66" Type="http://schemas.openxmlformats.org/officeDocument/2006/relationships/slideLayout" Target="../slideLayouts/slideLayout195.xml"/><Relationship Id="rId74" Type="http://schemas.openxmlformats.org/officeDocument/2006/relationships/slideLayout" Target="../slideLayouts/slideLayout203.xml"/><Relationship Id="rId5" Type="http://schemas.openxmlformats.org/officeDocument/2006/relationships/slideLayout" Target="../slideLayouts/slideLayout134.xml"/><Relationship Id="rId61" Type="http://schemas.openxmlformats.org/officeDocument/2006/relationships/slideLayout" Target="../slideLayouts/slideLayout190.xml"/><Relationship Id="rId19" Type="http://schemas.openxmlformats.org/officeDocument/2006/relationships/slideLayout" Target="../slideLayouts/slideLayout14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slideLayout" Target="../slideLayouts/slideLayout185.xml"/><Relationship Id="rId64" Type="http://schemas.openxmlformats.org/officeDocument/2006/relationships/slideLayout" Target="../slideLayouts/slideLayout193.xml"/><Relationship Id="rId69" Type="http://schemas.openxmlformats.org/officeDocument/2006/relationships/slideLayout" Target="../slideLayouts/slideLayout198.xml"/><Relationship Id="rId77" Type="http://schemas.openxmlformats.org/officeDocument/2006/relationships/image" Target="../media/image38.svg"/><Relationship Id="rId8" Type="http://schemas.openxmlformats.org/officeDocument/2006/relationships/slideLayout" Target="../slideLayouts/slideLayout137.xml"/><Relationship Id="rId51" Type="http://schemas.openxmlformats.org/officeDocument/2006/relationships/slideLayout" Target="../slideLayouts/slideLayout180.xml"/><Relationship Id="rId72" Type="http://schemas.openxmlformats.org/officeDocument/2006/relationships/slideLayout" Target="../slideLayouts/slideLayout201.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59" Type="http://schemas.openxmlformats.org/officeDocument/2006/relationships/slideLayout" Target="../slideLayouts/slideLayout188.xml"/><Relationship Id="rId67" Type="http://schemas.openxmlformats.org/officeDocument/2006/relationships/slideLayout" Target="../slideLayouts/slideLayout196.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62" Type="http://schemas.openxmlformats.org/officeDocument/2006/relationships/slideLayout" Target="../slideLayouts/slideLayout191.xml"/><Relationship Id="rId70" Type="http://schemas.openxmlformats.org/officeDocument/2006/relationships/slideLayout" Target="../slideLayouts/slideLayout199.xml"/><Relationship Id="rId75" Type="http://schemas.openxmlformats.org/officeDocument/2006/relationships/theme" Target="../theme/theme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slideLayout" Target="../slideLayouts/slideLayout186.xml"/><Relationship Id="rId10" Type="http://schemas.openxmlformats.org/officeDocument/2006/relationships/slideLayout" Target="../slideLayouts/slideLayout139.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60" Type="http://schemas.openxmlformats.org/officeDocument/2006/relationships/slideLayout" Target="../slideLayouts/slideLayout189.xml"/><Relationship Id="rId65" Type="http://schemas.openxmlformats.org/officeDocument/2006/relationships/slideLayout" Target="../slideLayouts/slideLayout194.xml"/><Relationship Id="rId73" Type="http://schemas.openxmlformats.org/officeDocument/2006/relationships/slideLayout" Target="../slideLayouts/slideLayout202.xml"/><Relationship Id="rId78" Type="http://schemas.openxmlformats.org/officeDocument/2006/relationships/image" Target="../media/image39.emf"/><Relationship Id="rId4" Type="http://schemas.openxmlformats.org/officeDocument/2006/relationships/slideLayout" Target="../slideLayouts/slideLayout133.xml"/><Relationship Id="rId9" Type="http://schemas.openxmlformats.org/officeDocument/2006/relationships/slideLayout" Target="../slideLayouts/slideLayout138.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9" Type="http://schemas.openxmlformats.org/officeDocument/2006/relationships/slideLayout" Target="../slideLayouts/slideLayout168.xml"/><Relationship Id="rId34" Type="http://schemas.openxmlformats.org/officeDocument/2006/relationships/slideLayout" Target="../slideLayouts/slideLayout163.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76" Type="http://schemas.openxmlformats.org/officeDocument/2006/relationships/image" Target="../media/image37.png"/><Relationship Id="rId7" Type="http://schemas.openxmlformats.org/officeDocument/2006/relationships/slideLayout" Target="../slideLayouts/slideLayout136.xml"/><Relationship Id="rId71" Type="http://schemas.openxmlformats.org/officeDocument/2006/relationships/slideLayout" Target="../slideLayouts/slideLayout200.xml"/><Relationship Id="rId2" Type="http://schemas.openxmlformats.org/officeDocument/2006/relationships/slideLayout" Target="../slideLayouts/slideLayout131.xml"/><Relationship Id="rId29"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66544378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7118267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35BE753-4BED-D04F-BFCF-A002F6EF20A7}"/>
              </a:ext>
            </a:extLst>
          </p:cNvPr>
          <p:cNvPicPr>
            <a:picLocks noChangeAspect="1"/>
          </p:cNvPicPr>
          <p:nvPr userDrawn="1"/>
        </p:nvPicPr>
        <p:blipFill>
          <a:blip r:embed="rId12">
            <a:alphaModFix amt="10000"/>
          </a:blip>
          <a:stretch>
            <a:fillRect/>
          </a:stretch>
        </p:blipFill>
        <p:spPr>
          <a:xfrm>
            <a:off x="2933355" y="291960"/>
            <a:ext cx="6327327" cy="6200915"/>
          </a:xfrm>
          <a:prstGeom prst="rect">
            <a:avLst/>
          </a:prstGeom>
        </p:spPr>
      </p:pic>
      <p:pic>
        <p:nvPicPr>
          <p:cNvPr id="15" name="Picture 14">
            <a:extLst>
              <a:ext uri="{FF2B5EF4-FFF2-40B4-BE49-F238E27FC236}">
                <a16:creationId xmlns:a16="http://schemas.microsoft.com/office/drawing/2014/main" id="{59D8957F-AB1E-A64F-8D74-DC5E2A645CD5}"/>
              </a:ext>
            </a:extLst>
          </p:cNvPr>
          <p:cNvPicPr>
            <a:picLocks noChangeAspect="1"/>
          </p:cNvPicPr>
          <p:nvPr userDrawn="1"/>
        </p:nvPicPr>
        <p:blipFill>
          <a:blip r:embed="rId12">
            <a:alphaModFix amt="10000"/>
          </a:blip>
          <a:stretch>
            <a:fillRect/>
          </a:stretch>
        </p:blipFill>
        <p:spPr>
          <a:xfrm>
            <a:off x="-27047" y="4417736"/>
            <a:ext cx="2385617" cy="2337955"/>
          </a:xfrm>
          <a:prstGeom prst="rect">
            <a:avLst/>
          </a:prstGeom>
        </p:spPr>
      </p:pic>
      <p:pic>
        <p:nvPicPr>
          <p:cNvPr id="9" name="Picture 8">
            <a:extLst>
              <a:ext uri="{FF2B5EF4-FFF2-40B4-BE49-F238E27FC236}">
                <a16:creationId xmlns:a16="http://schemas.microsoft.com/office/drawing/2014/main" id="{ED4B084C-2522-0040-8A2B-2FBD67E8C56F}"/>
              </a:ext>
            </a:extLst>
          </p:cNvPr>
          <p:cNvPicPr>
            <a:picLocks noChangeAspect="1"/>
          </p:cNvPicPr>
          <p:nvPr userDrawn="1"/>
        </p:nvPicPr>
        <p:blipFill>
          <a:blip r:embed="rId13"/>
          <a:stretch>
            <a:fillRect/>
          </a:stretch>
        </p:blipFill>
        <p:spPr>
          <a:xfrm rot="191249">
            <a:off x="9496260" y="4140116"/>
            <a:ext cx="2651738" cy="3140149"/>
          </a:xfrm>
          <a:prstGeom prst="rect">
            <a:avLst/>
          </a:prstGeom>
        </p:spPr>
      </p:pic>
      <p:sp>
        <p:nvSpPr>
          <p:cNvPr id="2" name="Title Placeholder 1">
            <a:extLst>
              <a:ext uri="{FF2B5EF4-FFF2-40B4-BE49-F238E27FC236}">
                <a16:creationId xmlns:a16="http://schemas.microsoft.com/office/drawing/2014/main" id="{2BFFA1CF-5461-4C46-AE96-FA4F1C7E68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153D82-4956-994C-8313-2CD4E80A32F9}"/>
              </a:ext>
            </a:extLst>
          </p:cNvPr>
          <p:cNvSpPr>
            <a:spLocks noGrp="1"/>
          </p:cNvSpPr>
          <p:nvPr>
            <p:ph type="body" idx="1"/>
          </p:nvPr>
        </p:nvSpPr>
        <p:spPr>
          <a:xfrm>
            <a:off x="838199" y="1860384"/>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C2547-F275-9C42-9959-3183FA02E1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559FA-2A0A-F34F-AF4C-C7F9D6B8B11F}" type="datetimeFigureOut">
              <a:rPr lang="en-US" smtClean="0"/>
              <a:t>10/3/2025</a:t>
            </a:fld>
            <a:endParaRPr lang="en-US"/>
          </a:p>
        </p:txBody>
      </p:sp>
      <p:sp>
        <p:nvSpPr>
          <p:cNvPr id="6" name="Slide Number Placeholder 5">
            <a:extLst>
              <a:ext uri="{FF2B5EF4-FFF2-40B4-BE49-F238E27FC236}">
                <a16:creationId xmlns:a16="http://schemas.microsoft.com/office/drawing/2014/main" id="{162AB849-3B4E-0847-80DC-AAD6357210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7D404-0F36-364B-A315-CC51279A2806}" type="slidenum">
              <a:rPr lang="en-US" smtClean="0"/>
              <a:t>‹#›</a:t>
            </a:fld>
            <a:endParaRPr lang="en-US"/>
          </a:p>
        </p:txBody>
      </p:sp>
      <p:pic>
        <p:nvPicPr>
          <p:cNvPr id="25" name="Picture 24">
            <a:extLst>
              <a:ext uri="{FF2B5EF4-FFF2-40B4-BE49-F238E27FC236}">
                <a16:creationId xmlns:a16="http://schemas.microsoft.com/office/drawing/2014/main" id="{17049E30-FDC4-E644-B2B0-7FCC8BCF9004}"/>
              </a:ext>
            </a:extLst>
          </p:cNvPr>
          <p:cNvPicPr>
            <a:picLocks noChangeAspect="1"/>
          </p:cNvPicPr>
          <p:nvPr userDrawn="1"/>
        </p:nvPicPr>
        <p:blipFill>
          <a:blip r:embed="rId14"/>
          <a:stretch>
            <a:fillRect/>
          </a:stretch>
        </p:blipFill>
        <p:spPr>
          <a:xfrm rot="12471081">
            <a:off x="9964929" y="4514110"/>
            <a:ext cx="1757051" cy="2314280"/>
          </a:xfrm>
          <a:prstGeom prst="rect">
            <a:avLst/>
          </a:prstGeom>
        </p:spPr>
      </p:pic>
      <p:pic>
        <p:nvPicPr>
          <p:cNvPr id="23" name="Picture 22">
            <a:extLst>
              <a:ext uri="{FF2B5EF4-FFF2-40B4-BE49-F238E27FC236}">
                <a16:creationId xmlns:a16="http://schemas.microsoft.com/office/drawing/2014/main" id="{4EF96996-0B9B-5945-97DB-4A4F67C8DD0A}"/>
              </a:ext>
            </a:extLst>
          </p:cNvPr>
          <p:cNvPicPr>
            <a:picLocks noChangeAspect="1"/>
          </p:cNvPicPr>
          <p:nvPr userDrawn="1"/>
        </p:nvPicPr>
        <p:blipFill>
          <a:blip r:embed="rId15"/>
          <a:stretch>
            <a:fillRect/>
          </a:stretch>
        </p:blipFill>
        <p:spPr>
          <a:xfrm>
            <a:off x="10153174" y="4248360"/>
            <a:ext cx="1625439" cy="2142832"/>
          </a:xfrm>
          <a:prstGeom prst="rect">
            <a:avLst/>
          </a:prstGeom>
        </p:spPr>
      </p:pic>
      <p:pic>
        <p:nvPicPr>
          <p:cNvPr id="27" name="Picture 26">
            <a:extLst>
              <a:ext uri="{FF2B5EF4-FFF2-40B4-BE49-F238E27FC236}">
                <a16:creationId xmlns:a16="http://schemas.microsoft.com/office/drawing/2014/main" id="{D9F386C9-0640-4E49-B068-8B08F9F2F144}"/>
              </a:ext>
            </a:extLst>
          </p:cNvPr>
          <p:cNvPicPr>
            <a:picLocks noChangeAspect="1"/>
          </p:cNvPicPr>
          <p:nvPr userDrawn="1"/>
        </p:nvPicPr>
        <p:blipFill>
          <a:blip r:embed="rId16"/>
          <a:stretch>
            <a:fillRect/>
          </a:stretch>
        </p:blipFill>
        <p:spPr>
          <a:xfrm rot="5400000">
            <a:off x="10538536" y="4795581"/>
            <a:ext cx="1112918" cy="1465868"/>
          </a:xfrm>
          <a:prstGeom prst="rect">
            <a:avLst/>
          </a:prstGeom>
        </p:spPr>
      </p:pic>
      <p:pic>
        <p:nvPicPr>
          <p:cNvPr id="26" name="Picture 25">
            <a:extLst>
              <a:ext uri="{FF2B5EF4-FFF2-40B4-BE49-F238E27FC236}">
                <a16:creationId xmlns:a16="http://schemas.microsoft.com/office/drawing/2014/main" id="{35C33C01-94A2-DF43-9535-5FCAF649CC00}"/>
              </a:ext>
            </a:extLst>
          </p:cNvPr>
          <p:cNvPicPr>
            <a:picLocks noChangeAspect="1"/>
          </p:cNvPicPr>
          <p:nvPr userDrawn="1"/>
        </p:nvPicPr>
        <p:blipFill>
          <a:blip r:embed="rId17"/>
          <a:stretch>
            <a:fillRect/>
          </a:stretch>
        </p:blipFill>
        <p:spPr>
          <a:xfrm>
            <a:off x="516360" y="5320327"/>
            <a:ext cx="1521241" cy="420212"/>
          </a:xfrm>
          <a:prstGeom prst="rect">
            <a:avLst/>
          </a:prstGeom>
        </p:spPr>
      </p:pic>
      <p:pic>
        <p:nvPicPr>
          <p:cNvPr id="28" name="Picture 27">
            <a:extLst>
              <a:ext uri="{FF2B5EF4-FFF2-40B4-BE49-F238E27FC236}">
                <a16:creationId xmlns:a16="http://schemas.microsoft.com/office/drawing/2014/main" id="{BFBEA1BF-CB1F-CF48-8A49-9FC243C41B4B}"/>
              </a:ext>
            </a:extLst>
          </p:cNvPr>
          <p:cNvPicPr>
            <a:picLocks noChangeAspect="1"/>
          </p:cNvPicPr>
          <p:nvPr userDrawn="1"/>
        </p:nvPicPr>
        <p:blipFill>
          <a:blip r:embed="rId18"/>
          <a:stretch>
            <a:fillRect/>
          </a:stretch>
        </p:blipFill>
        <p:spPr>
          <a:xfrm>
            <a:off x="561666" y="4764121"/>
            <a:ext cx="1132685" cy="468733"/>
          </a:xfrm>
          <a:prstGeom prst="rect">
            <a:avLst/>
          </a:prstGeom>
        </p:spPr>
      </p:pic>
      <p:pic>
        <p:nvPicPr>
          <p:cNvPr id="30" name="Picture 29">
            <a:extLst>
              <a:ext uri="{FF2B5EF4-FFF2-40B4-BE49-F238E27FC236}">
                <a16:creationId xmlns:a16="http://schemas.microsoft.com/office/drawing/2014/main" id="{3EE38DFC-5712-5B4C-9292-37C35A696D40}"/>
              </a:ext>
            </a:extLst>
          </p:cNvPr>
          <p:cNvPicPr>
            <a:picLocks noChangeAspect="1"/>
          </p:cNvPicPr>
          <p:nvPr userDrawn="1"/>
        </p:nvPicPr>
        <p:blipFill>
          <a:blip r:embed="rId19"/>
          <a:stretch>
            <a:fillRect/>
          </a:stretch>
        </p:blipFill>
        <p:spPr>
          <a:xfrm>
            <a:off x="552379" y="5738229"/>
            <a:ext cx="1095154" cy="473493"/>
          </a:xfrm>
          <a:prstGeom prst="rect">
            <a:avLst/>
          </a:prstGeom>
        </p:spPr>
      </p:pic>
      <p:pic>
        <p:nvPicPr>
          <p:cNvPr id="39" name="Picture 38">
            <a:extLst>
              <a:ext uri="{FF2B5EF4-FFF2-40B4-BE49-F238E27FC236}">
                <a16:creationId xmlns:a16="http://schemas.microsoft.com/office/drawing/2014/main" id="{6C1C601C-6D0C-094A-ADEE-34E6C115FCD2}"/>
              </a:ext>
            </a:extLst>
          </p:cNvPr>
          <p:cNvPicPr>
            <a:picLocks noChangeAspect="1"/>
          </p:cNvPicPr>
          <p:nvPr userDrawn="1"/>
        </p:nvPicPr>
        <p:blipFill>
          <a:blip r:embed="rId20"/>
          <a:stretch>
            <a:fillRect/>
          </a:stretch>
        </p:blipFill>
        <p:spPr>
          <a:xfrm>
            <a:off x="9982200" y="5100751"/>
            <a:ext cx="1845393" cy="894011"/>
          </a:xfrm>
          <a:prstGeom prst="rect">
            <a:avLst/>
          </a:prstGeom>
        </p:spPr>
      </p:pic>
      <p:pic>
        <p:nvPicPr>
          <p:cNvPr id="7" name="Picture 6">
            <a:extLst>
              <a:ext uri="{FF2B5EF4-FFF2-40B4-BE49-F238E27FC236}">
                <a16:creationId xmlns:a16="http://schemas.microsoft.com/office/drawing/2014/main" id="{6D59E9AC-5545-C744-9CC1-4A5A566409B3}"/>
              </a:ext>
            </a:extLst>
          </p:cNvPr>
          <p:cNvPicPr>
            <a:picLocks noChangeAspect="1"/>
          </p:cNvPicPr>
          <p:nvPr userDrawn="1"/>
        </p:nvPicPr>
        <p:blipFill>
          <a:blip r:embed="rId21"/>
          <a:stretch>
            <a:fillRect/>
          </a:stretch>
        </p:blipFill>
        <p:spPr>
          <a:xfrm>
            <a:off x="-1" y="0"/>
            <a:ext cx="12192000" cy="6858000"/>
          </a:xfrm>
          <a:prstGeom prst="rect">
            <a:avLst/>
          </a:prstGeom>
        </p:spPr>
      </p:pic>
    </p:spTree>
    <p:extLst>
      <p:ext uri="{BB962C8B-B14F-4D97-AF65-F5344CB8AC3E}">
        <p14:creationId xmlns:p14="http://schemas.microsoft.com/office/powerpoint/2010/main" val="2686254526"/>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Lst>
  <p:txStyles>
    <p:titleStyle>
      <a:lvl1pPr algn="ctr" defTabSz="914400" rtl="0" eaLnBrk="1" latinLnBrk="0" hangingPunct="1">
        <a:lnSpc>
          <a:spcPct val="90000"/>
        </a:lnSpc>
        <a:spcBef>
          <a:spcPct val="0"/>
        </a:spcBef>
        <a:buNone/>
        <a:defRPr sz="3600" kern="1200">
          <a:ln w="12700">
            <a:solidFill>
              <a:schemeClr val="tx1"/>
            </a:solidFill>
          </a:ln>
          <a:solidFill>
            <a:schemeClr val="accent6"/>
          </a:solidFill>
          <a:effectLst>
            <a:outerShdw dist="38100" dir="2700000" algn="tl" rotWithShape="0">
              <a:schemeClr val="accent2"/>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orient="horz" pos="288">
          <p15:clr>
            <a:srgbClr val="F26B43"/>
          </p15:clr>
        </p15:guide>
        <p15:guide id="3" pos="240">
          <p15:clr>
            <a:srgbClr val="F26B43"/>
          </p15:clr>
        </p15:guide>
        <p15:guide id="4" pos="74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722182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4247"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4735" r:id="rId16"/>
    <p:sldLayoutId id="2147484736" r:id="rId17"/>
    <p:sldLayoutId id="2147483759" r:id="rId18"/>
    <p:sldLayoutId id="2147483760" r:id="rId19"/>
    <p:sldLayoutId id="2147483761" r:id="rId20"/>
    <p:sldLayoutId id="2147484750" r:id="rId21"/>
    <p:sldLayoutId id="2147484798" r:id="rId22"/>
    <p:sldLayoutId id="2147483762" r:id="rId23"/>
    <p:sldLayoutId id="2147483763" r:id="rId24"/>
    <p:sldLayoutId id="2147484807" r:id="rId25"/>
    <p:sldLayoutId id="2147484808" r:id="rId26"/>
    <p:sldLayoutId id="2147484809" r:id="rId27"/>
    <p:sldLayoutId id="2147484810" r:id="rId28"/>
    <p:sldLayoutId id="2147483764" r:id="rId29"/>
    <p:sldLayoutId id="2147483765" r:id="rId30"/>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34256028"/>
      </p:ext>
    </p:extLst>
  </p:cSld>
  <p:clrMap bg1="lt1" tx1="dk1" bg2="lt2" tx2="dk2" accent1="accent1" accent2="accent2" accent3="accent3" accent4="accent4" accent5="accent5" accent6="accent6" hlink="hlink" folHlink="folHlink"/>
  <p:sldLayoutIdLst>
    <p:sldLayoutId id="2147483767" r:id="rId1"/>
  </p:sldLayoutIdLst>
  <p:transition>
    <p:fade/>
  </p:transition>
  <p:hf sldNum="0" hdr="0" dt="0"/>
  <p:txStyles>
    <p:titleStyle>
      <a:lvl1pPr algn="l" defTabSz="914367" rtl="0" eaLnBrk="1" latinLnBrk="0" hangingPunct="1">
        <a:lnSpc>
          <a:spcPct val="90000"/>
        </a:lnSpc>
        <a:spcBef>
          <a:spcPct val="0"/>
        </a:spcBef>
        <a:buNone/>
        <a:defRPr lang="en-US" sz="4000" b="0" kern="1200" cap="none" spc="-49"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2014A4-7A96-4221-B394-613ECBA212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09B06A-B370-4F8C-B099-80A8D35358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CE0519-301C-4C62-B818-779A8B3937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A29D2F-AD2A-40AC-A7E1-3F1E9DEE7832}" type="datetimeFigureOut">
              <a:rPr lang="en-US" smtClean="0"/>
              <a:t>10/3/2025</a:t>
            </a:fld>
            <a:endParaRPr lang="en-US"/>
          </a:p>
        </p:txBody>
      </p:sp>
      <p:sp>
        <p:nvSpPr>
          <p:cNvPr id="5" name="Footer Placeholder 4">
            <a:extLst>
              <a:ext uri="{FF2B5EF4-FFF2-40B4-BE49-F238E27FC236}">
                <a16:creationId xmlns:a16="http://schemas.microsoft.com/office/drawing/2014/main" id="{4212771E-0202-47F7-8A0A-CCD75D9E8F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5A4446-4780-45B4-9B46-0AA4543C1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E0ECE2-7283-4B80-A580-BCB46DF7E8DD}" type="slidenum">
              <a:rPr lang="en-US" smtClean="0"/>
              <a:t>‹#›</a:t>
            </a:fld>
            <a:endParaRPr lang="en-US"/>
          </a:p>
        </p:txBody>
      </p:sp>
    </p:spTree>
    <p:extLst>
      <p:ext uri="{BB962C8B-B14F-4D97-AF65-F5344CB8AC3E}">
        <p14:creationId xmlns:p14="http://schemas.microsoft.com/office/powerpoint/2010/main" val="1046500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pPr algn="r"/>
            <a:r>
              <a:rPr lang="en-US"/>
              <a:t>3/1/20XX</a:t>
            </a: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sz="1000"/>
              <a:t>Sample footer text</a:t>
            </a: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3984196060"/>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90" r:id="rId16"/>
    <p:sldLayoutId id="2147483672" r:id="rId17"/>
    <p:sldLayoutId id="2147483673" r:id="rId18"/>
    <p:sldLayoutId id="2147483675" r:id="rId19"/>
    <p:sldLayoutId id="2147483791" r:id="rId20"/>
    <p:sldLayoutId id="2147483792" r:id="rId21"/>
    <p:sldLayoutId id="2147483793" r:id="rId22"/>
  </p:sldLayoutIdLst>
  <p:hf hdr="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299" rIns="182876" bIns="146299" numCol="1" spcCol="0" rtlCol="0" fromWordArt="0" anchor="t" anchorCtr="0" forceAA="0" compatLnSpc="1">
            <a:prstTxWarp prst="textNoShape">
              <a:avLst/>
            </a:prstTxWarp>
            <a:noAutofit/>
          </a:bodyPr>
          <a:lstStyle/>
          <a:p>
            <a:pPr marL="0" marR="0" lvl="0" indent="0" algn="ctr" defTabSz="93249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6" tIns="146299" rIns="182876" bIns="146299" numCol="1" spcCol="0" rtlCol="0" fromWordArt="0" anchor="t" anchorCtr="0" forceAA="0" compatLnSpc="1">
            <a:prstTxWarp prst="textNoShape">
              <a:avLst/>
            </a:prstTxWarp>
            <a:noAutofit/>
          </a:bodyPr>
          <a:lstStyle/>
          <a:p>
            <a:pPr marL="0" marR="0" lvl="0" indent="0" algn="ctr" defTabSz="93249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5728809"/>
      </p:ext>
    </p:extLst>
  </p:cSld>
  <p:clrMap bg1="dk1" tx1="lt1" bg2="dk2" tx2="lt2" accent1="accent1" accent2="accent2" accent3="accent3" accent4="accent4" accent5="accent5" accent6="accent6" hlink="hlink" folHlink="folHlink"/>
  <p:sldLayoutIdLst>
    <p:sldLayoutId id="2147484888" r:id="rId1"/>
    <p:sldLayoutId id="2147484889" r:id="rId2"/>
    <p:sldLayoutId id="2147484891" r:id="rId3"/>
    <p:sldLayoutId id="2147484926" r:id="rId4"/>
  </p:sldLayoutIdLst>
  <p:transition>
    <p:fade/>
  </p:transition>
  <p:hf sldNum="0" hdr="0" ftr="0" dt="0"/>
  <p:txStyles>
    <p:titleStyle>
      <a:lvl1pPr algn="l" defTabSz="932765"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6" marR="0" indent="-228606"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10" marR="0" indent="-228606"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41" marR="0" indent="-200030"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83" marR="0" indent="-180979"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63" marR="0" indent="-168279" algn="l" defTabSz="93276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101" indent="-233190" algn="l" defTabSz="93276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84" indent="-233190" algn="l" defTabSz="93276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67" indent="-233190" algn="l" defTabSz="93276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51" indent="-233190" algn="l" defTabSz="93276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65" rtl="0" eaLnBrk="1" latinLnBrk="0" hangingPunct="1">
        <a:defRPr sz="1800" kern="1200">
          <a:solidFill>
            <a:schemeClr val="tx1"/>
          </a:solidFill>
          <a:latin typeface="+mn-lt"/>
          <a:ea typeface="+mn-ea"/>
          <a:cs typeface="+mn-cs"/>
        </a:defRPr>
      </a:lvl1pPr>
      <a:lvl2pPr marL="466383" algn="l" defTabSz="932765" rtl="0" eaLnBrk="1" latinLnBrk="0" hangingPunct="1">
        <a:defRPr sz="1800" kern="1200">
          <a:solidFill>
            <a:schemeClr val="tx1"/>
          </a:solidFill>
          <a:latin typeface="+mn-lt"/>
          <a:ea typeface="+mn-ea"/>
          <a:cs typeface="+mn-cs"/>
        </a:defRPr>
      </a:lvl2pPr>
      <a:lvl3pPr marL="932765" algn="l" defTabSz="932765" rtl="0" eaLnBrk="1" latinLnBrk="0" hangingPunct="1">
        <a:defRPr sz="1800" kern="1200">
          <a:solidFill>
            <a:schemeClr val="tx1"/>
          </a:solidFill>
          <a:latin typeface="+mn-lt"/>
          <a:ea typeface="+mn-ea"/>
          <a:cs typeface="+mn-cs"/>
        </a:defRPr>
      </a:lvl3pPr>
      <a:lvl4pPr marL="1399146" algn="l" defTabSz="932765" rtl="0" eaLnBrk="1" latinLnBrk="0" hangingPunct="1">
        <a:defRPr sz="1800" kern="1200">
          <a:solidFill>
            <a:schemeClr val="tx1"/>
          </a:solidFill>
          <a:latin typeface="+mn-lt"/>
          <a:ea typeface="+mn-ea"/>
          <a:cs typeface="+mn-cs"/>
        </a:defRPr>
      </a:lvl4pPr>
      <a:lvl5pPr marL="1865529" algn="l" defTabSz="932765" rtl="0" eaLnBrk="1" latinLnBrk="0" hangingPunct="1">
        <a:defRPr sz="1800" kern="1200">
          <a:solidFill>
            <a:schemeClr val="tx1"/>
          </a:solidFill>
          <a:latin typeface="+mn-lt"/>
          <a:ea typeface="+mn-ea"/>
          <a:cs typeface="+mn-cs"/>
        </a:defRPr>
      </a:lvl5pPr>
      <a:lvl6pPr marL="2331911" algn="l" defTabSz="932765" rtl="0" eaLnBrk="1" latinLnBrk="0" hangingPunct="1">
        <a:defRPr sz="1800" kern="1200">
          <a:solidFill>
            <a:schemeClr val="tx1"/>
          </a:solidFill>
          <a:latin typeface="+mn-lt"/>
          <a:ea typeface="+mn-ea"/>
          <a:cs typeface="+mn-cs"/>
        </a:defRPr>
      </a:lvl6pPr>
      <a:lvl7pPr marL="2798293" algn="l" defTabSz="932765" rtl="0" eaLnBrk="1" latinLnBrk="0" hangingPunct="1">
        <a:defRPr sz="1800" kern="1200">
          <a:solidFill>
            <a:schemeClr val="tx1"/>
          </a:solidFill>
          <a:latin typeface="+mn-lt"/>
          <a:ea typeface="+mn-ea"/>
          <a:cs typeface="+mn-cs"/>
        </a:defRPr>
      </a:lvl7pPr>
      <a:lvl8pPr marL="3264675" algn="l" defTabSz="932765" rtl="0" eaLnBrk="1" latinLnBrk="0" hangingPunct="1">
        <a:defRPr sz="1800" kern="1200">
          <a:solidFill>
            <a:schemeClr val="tx1"/>
          </a:solidFill>
          <a:latin typeface="+mn-lt"/>
          <a:ea typeface="+mn-ea"/>
          <a:cs typeface="+mn-cs"/>
        </a:defRPr>
      </a:lvl8pPr>
      <a:lvl9pPr marL="3731057" algn="l" defTabSz="9327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469">
          <p15:clr>
            <a:srgbClr val="C35EA4"/>
          </p15:clr>
        </p15:guide>
        <p15:guide id="25" orient="horz" pos="369">
          <p15:clr>
            <a:srgbClr val="C35EA4"/>
          </p15:clr>
        </p15:guide>
        <p15:guide id="26" orient="horz" pos="4051">
          <p15:clr>
            <a:srgbClr val="C35EA4"/>
          </p15:clr>
        </p15:guide>
        <p15:guide id="27" orient="horz" pos="184">
          <p15:clr>
            <a:srgbClr val="A4A3A4"/>
          </p15:clr>
        </p15:guide>
        <p15:guide id="28" pos="185">
          <p15:clr>
            <a:srgbClr val="A4A3A4"/>
          </p15:clr>
        </p15:guide>
        <p15:guide id="29" orient="horz" pos="4219">
          <p15:clr>
            <a:srgbClr val="A4A3A4"/>
          </p15:clr>
        </p15:guide>
        <p15:guide id="30" pos="766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print">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346256496"/>
      </p:ext>
    </p:extLst>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 id="2147484824" r:id="rId13"/>
    <p:sldLayoutId id="2147484825" r:id="rId14"/>
    <p:sldLayoutId id="2147484826" r:id="rId15"/>
    <p:sldLayoutId id="2147484827" r:id="rId16"/>
    <p:sldLayoutId id="2147484828" r:id="rId17"/>
    <p:sldLayoutId id="2147484829" r:id="rId18"/>
    <p:sldLayoutId id="2147484830" r:id="rId19"/>
    <p:sldLayoutId id="2147484831" r:id="rId20"/>
    <p:sldLayoutId id="2147484832" r:id="rId21"/>
    <p:sldLayoutId id="2147484833" r:id="rId22"/>
    <p:sldLayoutId id="2147484834" r:id="rId23"/>
    <p:sldLayoutId id="2147484835" r:id="rId24"/>
    <p:sldLayoutId id="2147484836" r:id="rId25"/>
    <p:sldLayoutId id="2147484837" r:id="rId26"/>
    <p:sldLayoutId id="2147484838" r:id="rId27"/>
    <p:sldLayoutId id="2147484839" r:id="rId28"/>
    <p:sldLayoutId id="2147484840" r:id="rId29"/>
    <p:sldLayoutId id="2147484841" r:id="rId30"/>
    <p:sldLayoutId id="2147484842" r:id="rId31"/>
    <p:sldLayoutId id="2147484843" r:id="rId32"/>
    <p:sldLayoutId id="2147484844" r:id="rId33"/>
    <p:sldLayoutId id="2147484845" r:id="rId34"/>
    <p:sldLayoutId id="2147484846" r:id="rId35"/>
    <p:sldLayoutId id="2147484847" r:id="rId36"/>
    <p:sldLayoutId id="2147484848" r:id="rId37"/>
    <p:sldLayoutId id="2147484849" r:id="rId38"/>
    <p:sldLayoutId id="2147484850" r:id="rId39"/>
    <p:sldLayoutId id="2147484851" r:id="rId40"/>
    <p:sldLayoutId id="2147484852" r:id="rId41"/>
    <p:sldLayoutId id="2147484853" r:id="rId42"/>
    <p:sldLayoutId id="2147484854" r:id="rId43"/>
    <p:sldLayoutId id="2147484855" r:id="rId44"/>
    <p:sldLayoutId id="2147484856" r:id="rId45"/>
    <p:sldLayoutId id="2147484857" r:id="rId46"/>
    <p:sldLayoutId id="2147484858" r:id="rId47"/>
    <p:sldLayoutId id="2147484930" r:id="rId48"/>
    <p:sldLayoutId id="2147484860" r:id="rId49"/>
    <p:sldLayoutId id="2147484861" r:id="rId50"/>
    <p:sldLayoutId id="2147484862" r:id="rId51"/>
    <p:sldLayoutId id="2147484863" r:id="rId52"/>
    <p:sldLayoutId id="2147484864" r:id="rId53"/>
    <p:sldLayoutId id="2147484931" r:id="rId54"/>
    <p:sldLayoutId id="2147484866" r:id="rId55"/>
    <p:sldLayoutId id="2147484867" r:id="rId56"/>
    <p:sldLayoutId id="2147484868" r:id="rId57"/>
    <p:sldLayoutId id="2147484869" r:id="rId58"/>
    <p:sldLayoutId id="2147484870" r:id="rId59"/>
    <p:sldLayoutId id="2147484871" r:id="rId60"/>
    <p:sldLayoutId id="2147484872" r:id="rId61"/>
    <p:sldLayoutId id="2147484873" r:id="rId62"/>
    <p:sldLayoutId id="2147484874" r:id="rId63"/>
    <p:sldLayoutId id="2147484875" r:id="rId64"/>
    <p:sldLayoutId id="2147484876" r:id="rId65"/>
    <p:sldLayoutId id="2147484932" r:id="rId66"/>
    <p:sldLayoutId id="2147484878" r:id="rId67"/>
    <p:sldLayoutId id="2147484879" r:id="rId68"/>
    <p:sldLayoutId id="2147484880" r:id="rId69"/>
    <p:sldLayoutId id="2147484881" r:id="rId70"/>
    <p:sldLayoutId id="2147484882" r:id="rId71"/>
    <p:sldLayoutId id="2147484883" r:id="rId72"/>
    <p:sldLayoutId id="2147484884" r:id="rId73"/>
    <p:sldLayoutId id="2147484885"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123.xml"/><Relationship Id="rId5" Type="http://schemas.openxmlformats.org/officeDocument/2006/relationships/image" Target="../media/image78.png"/><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13" Type="http://schemas.openxmlformats.org/officeDocument/2006/relationships/image" Target="../media/image89.png"/><Relationship Id="rId18" Type="http://schemas.microsoft.com/office/2007/relationships/hdphoto" Target="../media/hdphoto2.wdp"/><Relationship Id="rId26" Type="http://schemas.openxmlformats.org/officeDocument/2006/relationships/image" Target="../media/image99.png"/><Relationship Id="rId3" Type="http://schemas.openxmlformats.org/officeDocument/2006/relationships/image" Target="../media/image79.png"/><Relationship Id="rId21" Type="http://schemas.openxmlformats.org/officeDocument/2006/relationships/image" Target="../media/image95.png"/><Relationship Id="rId34" Type="http://schemas.openxmlformats.org/officeDocument/2006/relationships/image" Target="../media/image49.sv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2.png"/><Relationship Id="rId25" Type="http://schemas.openxmlformats.org/officeDocument/2006/relationships/image" Target="../media/image98.png"/><Relationship Id="rId33" Type="http://schemas.openxmlformats.org/officeDocument/2006/relationships/image" Target="../media/image48.png"/><Relationship Id="rId2" Type="http://schemas.openxmlformats.org/officeDocument/2006/relationships/notesSlide" Target="../notesSlides/notesSlide5.xml"/><Relationship Id="rId16" Type="http://schemas.openxmlformats.org/officeDocument/2006/relationships/image" Target="../media/image91.png"/><Relationship Id="rId20" Type="http://schemas.openxmlformats.org/officeDocument/2006/relationships/image" Target="../media/image94.png"/><Relationship Id="rId29" Type="http://schemas.openxmlformats.org/officeDocument/2006/relationships/image" Target="../media/image102.png"/><Relationship Id="rId1" Type="http://schemas.openxmlformats.org/officeDocument/2006/relationships/slideLayout" Target="../slideLayouts/slideLayout109.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97.png"/><Relationship Id="rId32" Type="http://schemas.openxmlformats.org/officeDocument/2006/relationships/image" Target="../media/image105.svg"/><Relationship Id="rId5" Type="http://schemas.openxmlformats.org/officeDocument/2006/relationships/image" Target="../media/image81.png"/><Relationship Id="rId15" Type="http://schemas.openxmlformats.org/officeDocument/2006/relationships/image" Target="../media/image90.png"/><Relationship Id="rId23" Type="http://schemas.microsoft.com/office/2007/relationships/hdphoto" Target="../media/hdphoto3.wdp"/><Relationship Id="rId28" Type="http://schemas.openxmlformats.org/officeDocument/2006/relationships/image" Target="../media/image101.svg"/><Relationship Id="rId10" Type="http://schemas.openxmlformats.org/officeDocument/2006/relationships/image" Target="../media/image86.png"/><Relationship Id="rId19" Type="http://schemas.openxmlformats.org/officeDocument/2006/relationships/image" Target="../media/image93.png"/><Relationship Id="rId31" Type="http://schemas.openxmlformats.org/officeDocument/2006/relationships/image" Target="../media/image104.png"/><Relationship Id="rId4" Type="http://schemas.openxmlformats.org/officeDocument/2006/relationships/image" Target="../media/image80.png"/><Relationship Id="rId9" Type="http://schemas.openxmlformats.org/officeDocument/2006/relationships/image" Target="../media/image85.png"/><Relationship Id="rId14" Type="http://schemas.microsoft.com/office/2007/relationships/hdphoto" Target="../media/hdphoto1.wdp"/><Relationship Id="rId22" Type="http://schemas.openxmlformats.org/officeDocument/2006/relationships/image" Target="../media/image96.png"/><Relationship Id="rId27" Type="http://schemas.openxmlformats.org/officeDocument/2006/relationships/image" Target="../media/image100.png"/><Relationship Id="rId30" Type="http://schemas.openxmlformats.org/officeDocument/2006/relationships/image" Target="../media/image103.png"/><Relationship Id="rId8" Type="http://schemas.openxmlformats.org/officeDocument/2006/relationships/image" Target="../media/image84.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1.svg"/><Relationship Id="rId3" Type="http://schemas.openxmlformats.org/officeDocument/2006/relationships/image" Target="../media/image106.png"/><Relationship Id="rId7" Type="http://schemas.openxmlformats.org/officeDocument/2006/relationships/image" Target="../media/image105.svg"/><Relationship Id="rId12"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98.xml"/><Relationship Id="rId6" Type="http://schemas.openxmlformats.org/officeDocument/2006/relationships/image" Target="../media/image104.png"/><Relationship Id="rId11" Type="http://schemas.openxmlformats.org/officeDocument/2006/relationships/image" Target="../media/image53.svg"/><Relationship Id="rId5" Type="http://schemas.openxmlformats.org/officeDocument/2006/relationships/image" Target="../media/image108.svg"/><Relationship Id="rId10" Type="http://schemas.openxmlformats.org/officeDocument/2006/relationships/image" Target="../media/image52.png"/><Relationship Id="rId4" Type="http://schemas.openxmlformats.org/officeDocument/2006/relationships/image" Target="../media/image107.png"/><Relationship Id="rId9" Type="http://schemas.openxmlformats.org/officeDocument/2006/relationships/image" Target="../media/image49.svg"/><Relationship Id="rId14" Type="http://schemas.openxmlformats.org/officeDocument/2006/relationships/image" Target="../media/image10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4.xml"/></Relationships>
</file>

<file path=ppt/slides/_rels/slide1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06.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8.xml"/><Relationship Id="rId16" Type="http://schemas.openxmlformats.org/officeDocument/2006/relationships/image" Target="../media/image122.png"/><Relationship Id="rId1" Type="http://schemas.openxmlformats.org/officeDocument/2006/relationships/slideLayout" Target="../slideLayouts/slideLayout103.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103.xml"/></Relationships>
</file>

<file path=ppt/slides/_rels/slide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103.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103.xml"/><Relationship Id="rId4" Type="http://schemas.openxmlformats.org/officeDocument/2006/relationships/image" Target="../media/image125.png"/></Relationships>
</file>

<file path=ppt/slides/_rels/slide18.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06.png"/><Relationship Id="rId7"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103.xml"/><Relationship Id="rId6" Type="http://schemas.openxmlformats.org/officeDocument/2006/relationships/image" Target="../media/image127.svg"/><Relationship Id="rId5" Type="http://schemas.openxmlformats.org/officeDocument/2006/relationships/image" Target="../media/image126.png"/><Relationship Id="rId10" Type="http://schemas.openxmlformats.org/officeDocument/2006/relationships/image" Target="../media/image131.svg"/><Relationship Id="rId4" Type="http://schemas.openxmlformats.org/officeDocument/2006/relationships/image" Target="../media/image72.png"/><Relationship Id="rId9" Type="http://schemas.openxmlformats.org/officeDocument/2006/relationships/image" Target="../media/image130.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xml"/><Relationship Id="rId1" Type="http://schemas.openxmlformats.org/officeDocument/2006/relationships/slideLayout" Target="../slideLayouts/slideLayout103.xml"/><Relationship Id="rId5" Type="http://schemas.openxmlformats.org/officeDocument/2006/relationships/image" Target="../media/image133.png"/><Relationship Id="rId4" Type="http://schemas.openxmlformats.org/officeDocument/2006/relationships/image" Target="../media/image13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103.xml"/><Relationship Id="rId4" Type="http://schemas.openxmlformats.org/officeDocument/2006/relationships/image" Target="../media/image134.png"/></Relationships>
</file>

<file path=ppt/slides/_rels/slide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03.xml"/><Relationship Id="rId5" Type="http://schemas.openxmlformats.org/officeDocument/2006/relationships/image" Target="../media/image136.gif"/><Relationship Id="rId4" Type="http://schemas.openxmlformats.org/officeDocument/2006/relationships/image" Target="../media/image135.png"/></Relationships>
</file>

<file path=ppt/slides/_rels/slide2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3" Type="http://schemas.openxmlformats.org/officeDocument/2006/relationships/hyperlink" Target="https://whiteboard.office.com/me/whiteboards/1530c111-bcf7-4892-b420-37a35dac3493" TargetMode="External"/><Relationship Id="rId2" Type="http://schemas.openxmlformats.org/officeDocument/2006/relationships/hyperlink" Target="https://app.diagrams.net/?src=about#Hpavanmanideep%2FBlogSamples%2Fmaster%2FUntitled%20Diagram.drawio#%7B%22pageId%22%3A%22RRfPUQPMrdH6lfXRVtZ2%22%7D" TargetMode="External"/><Relationship Id="rId1" Type="http://schemas.openxmlformats.org/officeDocument/2006/relationships/slideLayout" Target="../slideLayouts/slideLayout103.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dynamics365/customerengagement/on-premises/customize/actions?view=op-9-1" TargetMode="External"/><Relationship Id="rId2" Type="http://schemas.openxmlformats.org/officeDocument/2006/relationships/hyperlink" Target="https://learn.microsoft.com/en-us/power-apps/developer/data-platform/tutorial-write-plug-in" TargetMode="External"/><Relationship Id="rId1" Type="http://schemas.openxmlformats.org/officeDocument/2006/relationships/slideLayout" Target="../slideLayouts/slideLayout103.xml"/><Relationship Id="rId4" Type="http://schemas.openxmlformats.org/officeDocument/2006/relationships/hyperlink" Target="https://learn.microsoft.com/en-us/dynamics365/customerengagement/on-premises/developer/use-javascript?view=op-9-1"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103.xml"/><Relationship Id="rId6" Type="http://schemas.openxmlformats.org/officeDocument/2006/relationships/image" Target="../media/image135.png"/><Relationship Id="rId5" Type="http://schemas.openxmlformats.org/officeDocument/2006/relationships/image" Target="../media/image139.png"/><Relationship Id="rId4" Type="http://schemas.openxmlformats.org/officeDocument/2006/relationships/image" Target="../media/image138.png"/></Relationships>
</file>

<file path=ppt/slides/_rels/slide26.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3" Type="http://schemas.openxmlformats.org/officeDocument/2006/relationships/image" Target="../media/image106.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notesSlide" Target="../notesSlides/notesSlide17.xml"/><Relationship Id="rId1" Type="http://schemas.openxmlformats.org/officeDocument/2006/relationships/slideLayout" Target="../slideLayouts/slideLayout103.xml"/><Relationship Id="rId6" Type="http://schemas.openxmlformats.org/officeDocument/2006/relationships/image" Target="../media/image122.png"/><Relationship Id="rId11" Type="http://schemas.openxmlformats.org/officeDocument/2006/relationships/image" Target="../media/image146.png"/><Relationship Id="rId5" Type="http://schemas.openxmlformats.org/officeDocument/2006/relationships/image" Target="../media/image141.png"/><Relationship Id="rId10" Type="http://schemas.openxmlformats.org/officeDocument/2006/relationships/image" Target="../media/image145.png"/><Relationship Id="rId4" Type="http://schemas.openxmlformats.org/officeDocument/2006/relationships/image" Target="../media/image140.png"/><Relationship Id="rId9" Type="http://schemas.openxmlformats.org/officeDocument/2006/relationships/image" Target="../media/image144.png"/></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28.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9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sv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07.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jpeg"/></Relationships>
</file>

<file path=ppt/slides/_rels/slide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8.xml"/></Relationships>
</file>

<file path=ppt/slides/_rels/slide3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9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93.xml"/><Relationship Id="rId4" Type="http://schemas.openxmlformats.org/officeDocument/2006/relationships/image" Target="../media/image157.png"/></Relationships>
</file>

<file path=ppt/slides/_rels/slide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hyperlink" Target="https://dax.guide/generate/" TargetMode="External"/><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hyperlink" Target="https://www.daxformatter.com/" TargetMode="External"/><Relationship Id="rId7" Type="http://schemas.openxmlformats.org/officeDocument/2006/relationships/hyperlink" Target="https://www.sqlbi.com/tools/bravo-for-power-bi/" TargetMode="External"/><Relationship Id="rId2" Type="http://schemas.openxmlformats.org/officeDocument/2006/relationships/hyperlink" Target="https://daxstudio.org/downloads/" TargetMode="External"/><Relationship Id="rId1" Type="http://schemas.openxmlformats.org/officeDocument/2006/relationships/slideLayout" Target="../slideLayouts/slideLayout93.xml"/><Relationship Id="rId6" Type="http://schemas.openxmlformats.org/officeDocument/2006/relationships/hyperlink" Target="http://alm-toolkit.com/" TargetMode="External"/><Relationship Id="rId5" Type="http://schemas.openxmlformats.org/officeDocument/2006/relationships/hyperlink" Target="https://powerbihelper.org/" TargetMode="External"/><Relationship Id="rId4" Type="http://schemas.openxmlformats.org/officeDocument/2006/relationships/hyperlink" Target="https://dax.guid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s://playground.powerbi.com/en-us/" TargetMode="External"/><Relationship Id="rId1" Type="http://schemas.openxmlformats.org/officeDocument/2006/relationships/slideLayout" Target="../slideLayouts/slideLayout9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10.xml"/></Relationships>
</file>

<file path=ppt/slides/_rels/slide50.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95.xml"/></Relationships>
</file>

<file path=ppt/slides/_rels/slide51.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9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0.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pavanmanideep/Power-Platform-Fusion-Development" TargetMode="External"/><Relationship Id="rId2" Type="http://schemas.openxmlformats.org/officeDocument/2006/relationships/hyperlink" Target="https://github.com/pavanmanideep/PL-400-Training-Microsoft-Power-Platform-Developer" TargetMode="External"/><Relationship Id="rId1" Type="http://schemas.openxmlformats.org/officeDocument/2006/relationships/slideLayout" Target="../slideLayouts/slideLayout105.xml"/><Relationship Id="rId5" Type="http://schemas.openxmlformats.org/officeDocument/2006/relationships/hyperlink" Target="https://github.com/pavanmanideep/Power-Platform-Boot-Camps" TargetMode="External"/><Relationship Id="rId4" Type="http://schemas.openxmlformats.org/officeDocument/2006/relationships/hyperlink" Target="https://github.com/pavanmanideep/PowerPlatformLearnings"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jpeg"/><Relationship Id="rId2" Type="http://schemas.openxmlformats.org/officeDocument/2006/relationships/notesSlide" Target="../notesSlides/notesSlide2.xml"/><Relationship Id="rId1" Type="http://schemas.openxmlformats.org/officeDocument/2006/relationships/slideLayout" Target="../slideLayouts/slideLayout12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110.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E24A02E-5FD2-428E-A1E4-FDF96B0B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808B93E-0C39-407B-943D-71F2BAFB4C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8">
            <a:extLst>
              <a:ext uri="{FF2B5EF4-FFF2-40B4-BE49-F238E27FC236}">
                <a16:creationId xmlns:a16="http://schemas.microsoft.com/office/drawing/2014/main" id="{C60B4E40-ED59-4DFA-97D2-04570E2808BD}"/>
              </a:ext>
            </a:extLst>
          </p:cNvPr>
          <p:cNvSpPr>
            <a:spLocks noGrp="1"/>
          </p:cNvSpPr>
          <p:nvPr>
            <p:ph type="ctrTitle"/>
          </p:nvPr>
        </p:nvSpPr>
        <p:spPr>
          <a:xfrm>
            <a:off x="603503" y="770466"/>
            <a:ext cx="9292209" cy="4123267"/>
          </a:xfrm>
        </p:spPr>
        <p:txBody>
          <a:bodyPr>
            <a:normAutofit/>
          </a:bodyPr>
          <a:lstStyle/>
          <a:p>
            <a:r>
              <a:rPr lang="en-US" sz="8200">
                <a:solidFill>
                  <a:schemeClr val="accent1">
                    <a:lumMod val="75000"/>
                  </a:schemeClr>
                </a:solidFill>
              </a:rPr>
              <a:t>Power Platform Introduction</a:t>
            </a:r>
            <a:endParaRPr lang="en-US">
              <a:solidFill>
                <a:schemeClr val="accent1">
                  <a:lumMod val="75000"/>
                </a:schemeClr>
              </a:solidFill>
            </a:endParaRPr>
          </a:p>
        </p:txBody>
      </p:sp>
      <p:sp>
        <p:nvSpPr>
          <p:cNvPr id="29" name="Rectangle 28">
            <a:extLst>
              <a:ext uri="{FF2B5EF4-FFF2-40B4-BE49-F238E27FC236}">
                <a16:creationId xmlns:a16="http://schemas.microsoft.com/office/drawing/2014/main" id="{7C7E1896-2992-48D4-85AC-95AB8AB1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15466"/>
            <a:ext cx="12192000" cy="164253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btitle 19">
            <a:extLst>
              <a:ext uri="{FF2B5EF4-FFF2-40B4-BE49-F238E27FC236}">
                <a16:creationId xmlns:a16="http://schemas.microsoft.com/office/drawing/2014/main" id="{35E6FB68-BA70-4F6F-9874-1F349422D895}"/>
              </a:ext>
            </a:extLst>
          </p:cNvPr>
          <p:cNvSpPr>
            <a:spLocks noGrp="1"/>
          </p:cNvSpPr>
          <p:nvPr>
            <p:ph type="subTitle" idx="1"/>
          </p:nvPr>
        </p:nvSpPr>
        <p:spPr>
          <a:xfrm>
            <a:off x="667512" y="5537199"/>
            <a:ext cx="9228201" cy="800545"/>
          </a:xfrm>
        </p:spPr>
        <p:txBody>
          <a:bodyPr vert="horz" lIns="91440" tIns="45720" rIns="91440" bIns="45720" rtlCol="0" anchor="t">
            <a:noAutofit/>
          </a:bodyPr>
          <a:lstStyle/>
          <a:p>
            <a:r>
              <a:rPr lang="en-US" sz="1800">
                <a:solidFill>
                  <a:srgbClr val="FFFFFF"/>
                </a:solidFill>
                <a:ea typeface="Calibri Light"/>
                <a:cs typeface="Calibri Light"/>
              </a:rPr>
              <a:t>By</a:t>
            </a:r>
          </a:p>
          <a:p>
            <a:r>
              <a:rPr lang="en-US" sz="1800" b="1">
                <a:solidFill>
                  <a:srgbClr val="FFFFFF"/>
                </a:solidFill>
                <a:ea typeface="Calibri Light"/>
                <a:cs typeface="Calibri Light"/>
              </a:rPr>
              <a:t>Microsoft MVPs</a:t>
            </a:r>
          </a:p>
          <a:p>
            <a:r>
              <a:rPr lang="en-US" sz="1800" b="1">
                <a:ea typeface="Calibri Light"/>
                <a:cs typeface="Calibri Light"/>
              </a:rPr>
              <a:t>Power Platform Classmates</a:t>
            </a:r>
          </a:p>
        </p:txBody>
      </p:sp>
    </p:spTree>
    <p:extLst>
      <p:ext uri="{BB962C8B-B14F-4D97-AF65-F5344CB8AC3E}">
        <p14:creationId xmlns:p14="http://schemas.microsoft.com/office/powerpoint/2010/main" val="901401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5FDA-B6E3-4E7E-9D39-A93391A49124}"/>
              </a:ext>
            </a:extLst>
          </p:cNvPr>
          <p:cNvSpPr>
            <a:spLocks noGrp="1"/>
          </p:cNvSpPr>
          <p:nvPr>
            <p:ph type="title"/>
          </p:nvPr>
        </p:nvSpPr>
        <p:spPr>
          <a:xfrm>
            <a:off x="590549" y="4233"/>
            <a:ext cx="10772775" cy="1658198"/>
          </a:xfrm>
        </p:spPr>
        <p:txBody>
          <a:bodyPr/>
          <a:lstStyle/>
          <a:p>
            <a:r>
              <a:rPr lang="en-US"/>
              <a:t>Dataverse</a:t>
            </a:r>
          </a:p>
        </p:txBody>
      </p:sp>
      <p:sp>
        <p:nvSpPr>
          <p:cNvPr id="3" name="Text Placeholder 2">
            <a:extLst>
              <a:ext uri="{FF2B5EF4-FFF2-40B4-BE49-F238E27FC236}">
                <a16:creationId xmlns:a16="http://schemas.microsoft.com/office/drawing/2014/main" id="{E6460C2D-F2AD-4CC7-8AD4-D3EC85BAAF69}"/>
              </a:ext>
            </a:extLst>
          </p:cNvPr>
          <p:cNvSpPr>
            <a:spLocks noGrp="1"/>
          </p:cNvSpPr>
          <p:nvPr>
            <p:ph type="body" sz="quarter" idx="10"/>
          </p:nvPr>
        </p:nvSpPr>
        <p:spPr>
          <a:xfrm>
            <a:off x="588262" y="1263773"/>
            <a:ext cx="6361177" cy="5216813"/>
          </a:xfrm>
        </p:spPr>
        <p:txBody>
          <a:bodyPr/>
          <a:lstStyle/>
          <a:p>
            <a:pPr>
              <a:spcBef>
                <a:spcPts val="1200"/>
              </a:spcBef>
              <a:spcAft>
                <a:spcPts val="600"/>
              </a:spcAft>
            </a:pPr>
            <a:r>
              <a:rPr lang="en-US" sz="1800" b="1">
                <a:latin typeface="Segoe UI" panose="020B0502040204020203" pitchFamily="34" charset="0"/>
                <a:cs typeface="Segoe UI" panose="020B0502040204020203" pitchFamily="34" charset="0"/>
              </a:rPr>
              <a:t>Standard tables </a:t>
            </a:r>
            <a:r>
              <a:rPr lang="en-US" sz="1800">
                <a:latin typeface="Segoe UI" panose="020B0502040204020203" pitchFamily="34" charset="0"/>
                <a:cs typeface="Segoe UI" panose="020B0502040204020203" pitchFamily="34" charset="0"/>
              </a:rPr>
              <a:t>that represent commonly used concepts and activities across a variety of business &amp; app domains</a:t>
            </a:r>
          </a:p>
          <a:p>
            <a:pPr>
              <a:spcBef>
                <a:spcPts val="1200"/>
              </a:spcBef>
              <a:spcAft>
                <a:spcPts val="600"/>
              </a:spcAft>
            </a:pPr>
            <a:r>
              <a:rPr lang="en-US" sz="1800">
                <a:latin typeface="Segoe UI" panose="020B0502040204020203" pitchFamily="34" charset="0"/>
                <a:cs typeface="Segoe UI" panose="020B0502040204020203" pitchFamily="34" charset="0"/>
              </a:rPr>
              <a:t>Ability to </a:t>
            </a:r>
            <a:r>
              <a:rPr lang="en-US" sz="1800" b="1">
                <a:latin typeface="Segoe UI" panose="020B0502040204020203" pitchFamily="34" charset="0"/>
                <a:cs typeface="Segoe UI" panose="020B0502040204020203" pitchFamily="34" charset="0"/>
              </a:rPr>
              <a:t>extend </a:t>
            </a:r>
            <a:r>
              <a:rPr lang="en-US" sz="1800">
                <a:latin typeface="Segoe UI" panose="020B0502040204020203" pitchFamily="34" charset="0"/>
                <a:cs typeface="Segoe UI" panose="020B0502040204020203" pitchFamily="34" charset="0"/>
              </a:rPr>
              <a:t>the standard entities by adding </a:t>
            </a:r>
            <a:r>
              <a:rPr lang="en-US" sz="1800" b="1">
                <a:latin typeface="Segoe UI" panose="020B0502040204020203" pitchFamily="34" charset="0"/>
                <a:cs typeface="Segoe UI" panose="020B0502040204020203" pitchFamily="34" charset="0"/>
              </a:rPr>
              <a:t>custom columns</a:t>
            </a:r>
            <a:r>
              <a:rPr lang="en-US" sz="1800">
                <a:latin typeface="Segoe UI" panose="020B0502040204020203" pitchFamily="34" charset="0"/>
                <a:cs typeface="Segoe UI" panose="020B0502040204020203" pitchFamily="34" charset="0"/>
              </a:rPr>
              <a:t> and </a:t>
            </a:r>
            <a:r>
              <a:rPr lang="en-US" sz="1800" b="1">
                <a:latin typeface="Segoe UI" panose="020B0502040204020203" pitchFamily="34" charset="0"/>
                <a:cs typeface="Segoe UI" panose="020B0502040204020203" pitchFamily="34" charset="0"/>
              </a:rPr>
              <a:t>relationships</a:t>
            </a:r>
          </a:p>
          <a:p>
            <a:pPr>
              <a:spcBef>
                <a:spcPts val="1200"/>
              </a:spcBef>
              <a:spcAft>
                <a:spcPts val="600"/>
              </a:spcAft>
            </a:pPr>
            <a:r>
              <a:rPr lang="en-US" sz="1800">
                <a:latin typeface="Segoe UI" panose="020B0502040204020203" pitchFamily="34" charset="0"/>
                <a:cs typeface="Segoe UI" panose="020B0502040204020203" pitchFamily="34" charset="0"/>
              </a:rPr>
              <a:t>Add </a:t>
            </a:r>
            <a:r>
              <a:rPr lang="en-US" sz="1800" b="1">
                <a:latin typeface="Segoe UI" panose="020B0502040204020203" pitchFamily="34" charset="0"/>
                <a:cs typeface="Segoe UI" panose="020B0502040204020203" pitchFamily="34" charset="0"/>
              </a:rPr>
              <a:t>custom tables </a:t>
            </a:r>
            <a:r>
              <a:rPr lang="en-US" sz="1800">
                <a:latin typeface="Segoe UI" panose="020B0502040204020203" pitchFamily="34" charset="0"/>
                <a:cs typeface="Segoe UI" panose="020B0502040204020203" pitchFamily="34" charset="0"/>
              </a:rPr>
              <a:t>to support your scenario and application</a:t>
            </a:r>
          </a:p>
          <a:p>
            <a:pPr>
              <a:spcBef>
                <a:spcPts val="1200"/>
              </a:spcBef>
              <a:spcAft>
                <a:spcPts val="600"/>
              </a:spcAft>
            </a:pPr>
            <a:r>
              <a:rPr lang="en-US" sz="1800">
                <a:latin typeface="Segoe UI" panose="020B0502040204020203" pitchFamily="34" charset="0"/>
                <a:cs typeface="Segoe UI" panose="020B0502040204020203" pitchFamily="34" charset="0"/>
              </a:rPr>
              <a:t>Create </a:t>
            </a:r>
            <a:r>
              <a:rPr lang="en-US" sz="1800" b="1">
                <a:latin typeface="Segoe UI" panose="020B0502040204020203" pitchFamily="34" charset="0"/>
                <a:cs typeface="Segoe UI" panose="020B0502040204020203" pitchFamily="34" charset="0"/>
              </a:rPr>
              <a:t>calculated and roll up fields </a:t>
            </a:r>
            <a:r>
              <a:rPr lang="en-US" sz="1800">
                <a:latin typeface="Segoe UI" panose="020B0502040204020203" pitchFamily="34" charset="0"/>
                <a:cs typeface="Segoe UI" panose="020B0502040204020203" pitchFamily="34" charset="0"/>
              </a:rPr>
              <a:t>to provide consistent calculations across apps</a:t>
            </a:r>
          </a:p>
          <a:p>
            <a:pPr>
              <a:spcBef>
                <a:spcPts val="1200"/>
              </a:spcBef>
              <a:spcAft>
                <a:spcPts val="600"/>
              </a:spcAft>
            </a:pPr>
            <a:r>
              <a:rPr lang="en-US" sz="1800">
                <a:latin typeface="Segoe UI" panose="020B0502040204020203" pitchFamily="34" charset="0"/>
                <a:cs typeface="Segoe UI" panose="020B0502040204020203" pitchFamily="34" charset="0"/>
              </a:rPr>
              <a:t>Define </a:t>
            </a:r>
            <a:r>
              <a:rPr lang="en-US" sz="1800" b="1">
                <a:latin typeface="Segoe UI" panose="020B0502040204020203" pitchFamily="34" charset="0"/>
                <a:cs typeface="Segoe UI" panose="020B0502040204020203" pitchFamily="34" charset="0"/>
              </a:rPr>
              <a:t>business rules and validation </a:t>
            </a:r>
            <a:r>
              <a:rPr lang="en-US" sz="1800">
                <a:latin typeface="Segoe UI" panose="020B0502040204020203" pitchFamily="34" charset="0"/>
                <a:cs typeface="Segoe UI" panose="020B0502040204020203" pitchFamily="34" charset="0"/>
              </a:rPr>
              <a:t>to ensure data quality</a:t>
            </a:r>
          </a:p>
          <a:p>
            <a:pPr>
              <a:spcBef>
                <a:spcPts val="1200"/>
              </a:spcBef>
              <a:spcAft>
                <a:spcPts val="600"/>
              </a:spcAft>
            </a:pPr>
            <a:r>
              <a:rPr lang="en-US" sz="1800">
                <a:latin typeface="Segoe UI" panose="020B0502040204020203" pitchFamily="34" charset="0"/>
                <a:cs typeface="Segoe UI" panose="020B0502040204020203" pitchFamily="34" charset="0"/>
              </a:rPr>
              <a:t>Easily </a:t>
            </a:r>
            <a:r>
              <a:rPr lang="en-US" sz="1800" b="1">
                <a:latin typeface="Segoe UI" panose="020B0502040204020203" pitchFamily="34" charset="0"/>
                <a:cs typeface="Segoe UI" panose="020B0502040204020203" pitchFamily="34" charset="0"/>
              </a:rPr>
              <a:t>import and synchronize </a:t>
            </a:r>
            <a:r>
              <a:rPr lang="en-US" sz="1800">
                <a:latin typeface="Segoe UI" panose="020B0502040204020203" pitchFamily="34" charset="0"/>
                <a:cs typeface="Segoe UI" panose="020B0502040204020203" pitchFamily="34" charset="0"/>
              </a:rPr>
              <a:t>your data using </a:t>
            </a:r>
            <a:r>
              <a:rPr lang="en-US" sz="1800" b="1">
                <a:latin typeface="Segoe UI" panose="020B0502040204020203" pitchFamily="34" charset="0"/>
                <a:cs typeface="Segoe UI" panose="020B0502040204020203" pitchFamily="34" charset="0"/>
              </a:rPr>
              <a:t>Power Query</a:t>
            </a:r>
          </a:p>
          <a:p>
            <a:pPr lvl="0">
              <a:spcBef>
                <a:spcPts val="1200"/>
              </a:spcBef>
              <a:spcAft>
                <a:spcPts val="600"/>
              </a:spcAft>
            </a:pPr>
            <a:r>
              <a:rPr lang="en-US" sz="180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Sophisticated </a:t>
            </a:r>
            <a:r>
              <a:rPr lang="en-US" sz="1800" b="1" i="1">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security model</a:t>
            </a:r>
            <a:r>
              <a:rPr lang="en-US" sz="180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 providing row level security and even models hierarchies.</a:t>
            </a:r>
          </a:p>
          <a:p>
            <a:pPr lvl="0">
              <a:spcBef>
                <a:spcPts val="1200"/>
              </a:spcBef>
              <a:spcAft>
                <a:spcPts val="600"/>
              </a:spcAft>
            </a:pPr>
            <a:r>
              <a:rPr lang="en-US" sz="180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Production ready </a:t>
            </a:r>
            <a:r>
              <a:rPr lang="en-US" sz="1800" b="1" i="1">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pro developers use APIs </a:t>
            </a:r>
            <a:r>
              <a:rPr lang="en-US" sz="1800">
                <a:gradFill>
                  <a:gsLst>
                    <a:gs pos="1250">
                      <a:srgbClr val="1A1A1A"/>
                    </a:gs>
                    <a:gs pos="100000">
                      <a:srgbClr val="1A1A1A"/>
                    </a:gs>
                  </a:gsLst>
                  <a:lin ang="5400000" scaled="0"/>
                </a:gradFill>
                <a:latin typeface="Segoe UI" panose="020B0502040204020203" pitchFamily="34" charset="0"/>
                <a:cs typeface="Segoe UI" panose="020B0502040204020203" pitchFamily="34" charset="0"/>
              </a:rPr>
              <a:t>allowing Dataverse access from any pro-dev application</a:t>
            </a:r>
            <a:endParaRPr lang="en-US" sz="1800" b="1">
              <a:latin typeface="Segoe UI" panose="020B0502040204020203" pitchFamily="34" charset="0"/>
              <a:cs typeface="Segoe UI" panose="020B0502040204020203" pitchFamily="34" charset="0"/>
            </a:endParaRPr>
          </a:p>
        </p:txBody>
      </p:sp>
      <p:pic>
        <p:nvPicPr>
          <p:cNvPr id="7" name="Picture 6" descr="A screenshot of the entities menu inside the Power Apps interface.">
            <a:extLst>
              <a:ext uri="{FF2B5EF4-FFF2-40B4-BE49-F238E27FC236}">
                <a16:creationId xmlns:a16="http://schemas.microsoft.com/office/drawing/2014/main" id="{89F6D075-EB3F-4A1F-84A7-B443E8F4F219}"/>
              </a:ext>
            </a:extLst>
          </p:cNvPr>
          <p:cNvPicPr>
            <a:picLocks noChangeAspect="1"/>
          </p:cNvPicPr>
          <p:nvPr/>
        </p:nvPicPr>
        <p:blipFill>
          <a:blip r:embed="rId3"/>
          <a:stretch>
            <a:fillRect/>
          </a:stretch>
        </p:blipFill>
        <p:spPr>
          <a:xfrm>
            <a:off x="7774889" y="485083"/>
            <a:ext cx="4171364" cy="3023667"/>
          </a:xfrm>
          <a:prstGeom prst="rect">
            <a:avLst/>
          </a:prstGeom>
        </p:spPr>
      </p:pic>
      <p:pic>
        <p:nvPicPr>
          <p:cNvPr id="5" name="Picture 4" descr="A screenshot of a business rule.">
            <a:extLst>
              <a:ext uri="{FF2B5EF4-FFF2-40B4-BE49-F238E27FC236}">
                <a16:creationId xmlns:a16="http://schemas.microsoft.com/office/drawing/2014/main" id="{F7D77AD9-8F01-4753-AE50-B7980F595FB1}"/>
              </a:ext>
            </a:extLst>
          </p:cNvPr>
          <p:cNvPicPr>
            <a:picLocks noChangeAspect="1"/>
          </p:cNvPicPr>
          <p:nvPr/>
        </p:nvPicPr>
        <p:blipFill>
          <a:blip r:embed="rId4"/>
          <a:stretch>
            <a:fillRect/>
          </a:stretch>
        </p:blipFill>
        <p:spPr>
          <a:xfrm>
            <a:off x="7026882" y="1996916"/>
            <a:ext cx="4659799" cy="2781599"/>
          </a:xfrm>
          <a:prstGeom prst="rect">
            <a:avLst/>
          </a:prstGeom>
          <a:ln>
            <a:solidFill>
              <a:schemeClr val="tx1"/>
            </a:solidFill>
          </a:ln>
        </p:spPr>
      </p:pic>
      <p:pic>
        <p:nvPicPr>
          <p:cNvPr id="1026" name="Picture 2" descr="A screenshot of the &amp;#39;Choose data source&amp;#39; pane.">
            <a:extLst>
              <a:ext uri="{FF2B5EF4-FFF2-40B4-BE49-F238E27FC236}">
                <a16:creationId xmlns:a16="http://schemas.microsoft.com/office/drawing/2014/main" id="{4288B10E-4199-493C-A190-AEC5067639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56" t="3582" r="4948" b="6666"/>
          <a:stretch/>
        </p:blipFill>
        <p:spPr bwMode="auto">
          <a:xfrm>
            <a:off x="7923644" y="3972836"/>
            <a:ext cx="4094152" cy="260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7692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7815775" y="-4362816"/>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932927" y="354097"/>
            <a:ext cx="9338769" cy="1107996"/>
          </a:xfrm>
        </p:spPr>
        <p:txBody>
          <a:bodyPr/>
          <a:lstStyle/>
          <a:p>
            <a:r>
              <a:rPr lang="en-US"/>
              <a:t>Microsoft </a:t>
            </a:r>
            <a:r>
              <a:rPr lang="en-US" err="1"/>
              <a:t>Dataverse</a:t>
            </a:r>
            <a:r>
              <a:rPr lang="en-US"/>
              <a:t>:</a:t>
            </a:r>
            <a:br>
              <a:rPr lang="en-US"/>
            </a:br>
            <a:r>
              <a:rPr lang="en-US"/>
              <a:t>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Rules</a:t>
            </a: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Catalog</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and discovery</a:t>
            </a: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Modelling</a:t>
            </a: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err="1">
                <a:ln>
                  <a:noFill/>
                </a:ln>
                <a:solidFill>
                  <a:srgbClr val="000000"/>
                </a:solidFill>
                <a:effectLst/>
                <a:uLnTx/>
                <a:uFillTx/>
                <a:latin typeface="Segoe UI"/>
                <a:ea typeface="+mn-ea"/>
                <a:cs typeface="Segoe UI" pitchFamily="34" charset="0"/>
              </a:rPr>
              <a:t>Eventing</a:t>
            </a: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pic>
        <p:nvPicPr>
          <p:cNvPr id="9" name="Graphic 8">
            <a:extLst>
              <a:ext uri="{FF2B5EF4-FFF2-40B4-BE49-F238E27FC236}">
                <a16:creationId xmlns:a16="http://schemas.microsoft.com/office/drawing/2014/main" id="{758F1F13-B40C-4F27-9B6F-A9E37FF0F08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8012" y="4731381"/>
            <a:ext cx="914400" cy="914400"/>
          </a:xfrm>
          <a:prstGeom prst="rect">
            <a:avLst/>
          </a:prstGeom>
        </p:spPr>
      </p:pic>
      <p:pic>
        <p:nvPicPr>
          <p:cNvPr id="19" name="Graphic 18">
            <a:extLst>
              <a:ext uri="{FF2B5EF4-FFF2-40B4-BE49-F238E27FC236}">
                <a16:creationId xmlns:a16="http://schemas.microsoft.com/office/drawing/2014/main" id="{E3A55697-8F70-4979-B708-36D0B8E043F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32412" y="4186598"/>
            <a:ext cx="914400" cy="914400"/>
          </a:xfrm>
          <a:prstGeom prst="rect">
            <a:avLst/>
          </a:prstGeom>
        </p:spPr>
      </p:pic>
    </p:spTree>
    <p:extLst>
      <p:ext uri="{BB962C8B-B14F-4D97-AF65-F5344CB8AC3E}">
        <p14:creationId xmlns:p14="http://schemas.microsoft.com/office/powerpoint/2010/main" val="63361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nodeType="withEffect">
                                  <p:stCondLst>
                                    <p:cond delay="0"/>
                                  </p:stCondLst>
                                  <p:childTnLst>
                                    <p:set>
                                      <p:cBhvr>
                                        <p:cTn id="17" dur="1" fill="hold">
                                          <p:stCondLst>
                                            <p:cond delay="0"/>
                                          </p:stCondLst>
                                        </p:cTn>
                                        <p:tgtEl>
                                          <p:spTgt spid="138"/>
                                        </p:tgtEl>
                                        <p:attrNameLst>
                                          <p:attrName>style.visibility</p:attrName>
                                        </p:attrNameLst>
                                      </p:cBhvr>
                                      <p:to>
                                        <p:strVal val="visible"/>
                                      </p:to>
                                    </p:set>
                                    <p:animEffect transition="in" filter="fade">
                                      <p:cBhvr>
                                        <p:cTn id="18" dur="500"/>
                                        <p:tgtEl>
                                          <p:spTgt spid="13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Background pattern, rectangle&#10;&#10;Description automatically generated">
            <a:extLst>
              <a:ext uri="{FF2B5EF4-FFF2-40B4-BE49-F238E27FC236}">
                <a16:creationId xmlns:a16="http://schemas.microsoft.com/office/drawing/2014/main" id="{28F79DE9-D527-4D16-8B24-DE968FB4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7" name="Title 1">
            <a:extLst>
              <a:ext uri="{FF2B5EF4-FFF2-40B4-BE49-F238E27FC236}">
                <a16:creationId xmlns:a16="http://schemas.microsoft.com/office/drawing/2014/main" id="{DA7D0894-8E2C-4E11-B66E-F02AD3ECA30A}"/>
              </a:ext>
            </a:extLst>
          </p:cNvPr>
          <p:cNvSpPr txBox="1">
            <a:spLocks/>
          </p:cNvSpPr>
          <p:nvPr/>
        </p:nvSpPr>
        <p:spPr>
          <a:xfrm>
            <a:off x="964652" y="690582"/>
            <a:ext cx="10532251" cy="630610"/>
          </a:xfrm>
          <a:prstGeom prst="rect">
            <a:avLst/>
          </a:prstGeom>
        </p:spPr>
        <p:txBody>
          <a:bodyPr vert="horz" lIns="91416" tIns="45708" rIns="91416" bIns="45708" rtlCol="0" anchor="b">
            <a:norm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13911">
              <a:defRPr/>
            </a:pPr>
            <a:r>
              <a:rPr lang="en-US" sz="3000" spc="-50">
                <a:solidFill>
                  <a:schemeClr val="bg1"/>
                </a:solidFill>
              </a:rPr>
              <a:t>Microsoft Power Platform</a:t>
            </a:r>
          </a:p>
        </p:txBody>
      </p:sp>
      <p:sp>
        <p:nvSpPr>
          <p:cNvPr id="8" name="Text Placeholder 2" descr="&quot;One low-code platform that spans Office 365, Dynamics 365, Azure and standalone applications&quot;">
            <a:extLst>
              <a:ext uri="{FF2B5EF4-FFF2-40B4-BE49-F238E27FC236}">
                <a16:creationId xmlns:a16="http://schemas.microsoft.com/office/drawing/2014/main" id="{6AC4CD40-B2B6-443A-8067-CF072C61F9E5}"/>
              </a:ext>
            </a:extLst>
          </p:cNvPr>
          <p:cNvSpPr txBox="1">
            <a:spLocks/>
          </p:cNvSpPr>
          <p:nvPr/>
        </p:nvSpPr>
        <p:spPr>
          <a:xfrm>
            <a:off x="1012993" y="1516602"/>
            <a:ext cx="10921536" cy="301547"/>
          </a:xfrm>
          <a:prstGeom prst="rect">
            <a:avLst/>
          </a:prstGeom>
        </p:spPr>
        <p:txBody>
          <a:bodyPr vert="horz" lIns="91416" tIns="45708" rIns="91416" bIns="45708" rtlCol="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0" indent="0">
              <a:buNone/>
            </a:pPr>
            <a:r>
              <a:rPr lang="en-US" sz="1800">
                <a:solidFill>
                  <a:schemeClr val="bg1"/>
                </a:solidFill>
                <a:latin typeface="Segoe UI Condensed"/>
              </a:rPr>
              <a:t>One low-code platform that spans Microsoft 365, Dynamics 365, Azure and standalone applications</a:t>
            </a:r>
          </a:p>
        </p:txBody>
      </p:sp>
      <p:sp>
        <p:nvSpPr>
          <p:cNvPr id="9" name="Rectangle 8" descr="Microsoft Power Platform : Power BI (Business Analytics), Power Apps (Application development), Power Automate (Workflow automation), Power Virtual Agents (Intelligent virtual agents)&#10;&#10;The power platform group is above and connected to the Common Data Service, Data Connectors, and AI Builder">
            <a:extLst>
              <a:ext uri="{FF2B5EF4-FFF2-40B4-BE49-F238E27FC236}">
                <a16:creationId xmlns:a16="http://schemas.microsoft.com/office/drawing/2014/main" id="{2E503045-0B81-4C3E-9E2B-C6200D2DA2F8}"/>
              </a:ext>
            </a:extLst>
          </p:cNvPr>
          <p:cNvSpPr/>
          <p:nvPr/>
        </p:nvSpPr>
        <p:spPr bwMode="auto">
          <a:xfrm>
            <a:off x="8268" y="2543335"/>
            <a:ext cx="12185651" cy="1771333"/>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3" tIns="143354" rIns="179193" bIns="143354"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913646"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Rectangle 1231">
            <a:extLst>
              <a:ext uri="{FF2B5EF4-FFF2-40B4-BE49-F238E27FC236}">
                <a16:creationId xmlns:a16="http://schemas.microsoft.com/office/drawing/2014/main" id="{F4B53F73-4A16-4C99-864C-FCF9DC1DBD26}"/>
              </a:ext>
              <a:ext uri="{C183D7F6-B498-43B3-948B-1728B52AA6E4}">
                <adec:decorative xmlns:adec="http://schemas.microsoft.com/office/drawing/2017/decorative" val="1"/>
              </a:ext>
            </a:extLst>
          </p:cNvPr>
          <p:cNvSpPr/>
          <p:nvPr/>
        </p:nvSpPr>
        <p:spPr>
          <a:xfrm>
            <a:off x="3375790" y="3663506"/>
            <a:ext cx="2460143" cy="483808"/>
          </a:xfrm>
          <a:prstGeom prst="rect">
            <a:avLst/>
          </a:prstGeom>
        </p:spPr>
        <p:txBody>
          <a:bodyPr wrap="square" lIns="0" tIns="0" rIns="0" bIns="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860821">
              <a:defRPr/>
            </a:pPr>
            <a:r>
              <a:rPr lang="en-US" sz="1568">
                <a:solidFill>
                  <a:srgbClr val="1A1A1A"/>
                </a:solidFill>
                <a:latin typeface="Segoe UI Semibold" panose="020B0702040204020203" pitchFamily="34" charset="0"/>
                <a:cs typeface="Segoe UI Semibold" panose="020B0702040204020203" pitchFamily="34" charset="0"/>
              </a:rPr>
              <a:t>Power BI</a:t>
            </a:r>
          </a:p>
          <a:p>
            <a:pPr algn="ctr" defTabSz="860821">
              <a:defRPr/>
            </a:pPr>
            <a:r>
              <a:rPr lang="en-GB" sz="1176">
                <a:solidFill>
                  <a:srgbClr val="1A1A1A"/>
                </a:solidFill>
                <a:latin typeface="Segoe UI"/>
                <a:cs typeface="Segoe UI Semibold" panose="020B0702040204020203" pitchFamily="34" charset="0"/>
              </a:rPr>
              <a:t>Business analytics</a:t>
            </a:r>
          </a:p>
          <a:p>
            <a:pPr algn="ctr" defTabSz="860821">
              <a:defRPr/>
            </a:pPr>
            <a:endParaRPr lang="en-US" sz="1176">
              <a:solidFill>
                <a:srgbClr val="1A1A1A"/>
              </a:solidFill>
              <a:latin typeface="Segoe UI Semibold" panose="020B0702040204020203" pitchFamily="34" charset="0"/>
              <a:cs typeface="Segoe UI Semibold" panose="020B0702040204020203" pitchFamily="34" charset="0"/>
            </a:endParaRPr>
          </a:p>
        </p:txBody>
      </p:sp>
      <p:cxnSp>
        <p:nvCxnSpPr>
          <p:cNvPr id="11" name="Straight Connector 1253" descr="Connection to lower group">
            <a:extLst>
              <a:ext uri="{FF2B5EF4-FFF2-40B4-BE49-F238E27FC236}">
                <a16:creationId xmlns:a16="http://schemas.microsoft.com/office/drawing/2014/main" id="{B2993E5B-C28A-4742-8865-028FA779D87F}"/>
              </a:ext>
              <a:ext uri="{C183D7F6-B498-43B3-948B-1728B52AA6E4}">
                <adec:decorative xmlns:adec="http://schemas.microsoft.com/office/drawing/2017/decorative" val="0"/>
              </a:ext>
            </a:extLst>
          </p:cNvPr>
          <p:cNvCxnSpPr/>
          <p:nvPr/>
        </p:nvCxnSpPr>
        <p:spPr>
          <a:xfrm flipH="1">
            <a:off x="6166064" y="4318436"/>
            <a:ext cx="0" cy="261505"/>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2" name="Rectangle 1243" descr="Common Data Service">
            <a:extLst>
              <a:ext uri="{FF2B5EF4-FFF2-40B4-BE49-F238E27FC236}">
                <a16:creationId xmlns:a16="http://schemas.microsoft.com/office/drawing/2014/main" id="{8C41DDB2-FBA1-40CE-99CE-8471609E9728}"/>
              </a:ext>
              <a:ext uri="{C183D7F6-B498-43B3-948B-1728B52AA6E4}">
                <adec:decorative xmlns:adec="http://schemas.microsoft.com/office/drawing/2017/decorative" val="0"/>
              </a:ext>
            </a:extLst>
          </p:cNvPr>
          <p:cNvSpPr/>
          <p:nvPr/>
        </p:nvSpPr>
        <p:spPr bwMode="auto">
          <a:xfrm>
            <a:off x="3376928" y="5263256"/>
            <a:ext cx="1639872" cy="193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430411" fontAlgn="base">
              <a:lnSpc>
                <a:spcPct val="90000"/>
              </a:lnSpc>
              <a:spcBef>
                <a:spcPct val="0"/>
              </a:spcBef>
              <a:spcAft>
                <a:spcPts val="196"/>
              </a:spcAft>
              <a:defRPr/>
            </a:pPr>
            <a:r>
              <a:rPr lang="en-US" sz="1400" b="1">
                <a:solidFill>
                  <a:schemeClr val="bg1"/>
                </a:solidFill>
                <a:latin typeface="Segoe UI Semibold" panose="020B0702040204020203" pitchFamily="34" charset="0"/>
                <a:cs typeface="Segoe UI Semibold" panose="020B0702040204020203" pitchFamily="34" charset="0"/>
              </a:rPr>
              <a:t>Microsoft Dataverse</a:t>
            </a:r>
          </a:p>
        </p:txBody>
      </p:sp>
      <p:sp>
        <p:nvSpPr>
          <p:cNvPr id="13" name="Rectangle 1244" descr="Data Connectors">
            <a:extLst>
              <a:ext uri="{FF2B5EF4-FFF2-40B4-BE49-F238E27FC236}">
                <a16:creationId xmlns:a16="http://schemas.microsoft.com/office/drawing/2014/main" id="{8716D423-1E70-458F-8060-23E8922D1358}"/>
              </a:ext>
              <a:ext uri="{C183D7F6-B498-43B3-948B-1728B52AA6E4}">
                <adec:decorative xmlns:adec="http://schemas.microsoft.com/office/drawing/2017/decorative" val="0"/>
              </a:ext>
            </a:extLst>
          </p:cNvPr>
          <p:cNvSpPr/>
          <p:nvPr/>
        </p:nvSpPr>
        <p:spPr bwMode="auto">
          <a:xfrm>
            <a:off x="5743905" y="5263258"/>
            <a:ext cx="878132" cy="3799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913646" fontAlgn="base">
              <a:lnSpc>
                <a:spcPct val="90000"/>
              </a:lnSpc>
              <a:spcBef>
                <a:spcPct val="0"/>
              </a:spcBef>
              <a:spcAft>
                <a:spcPts val="392"/>
              </a:spcAft>
              <a:defRPr/>
            </a:pPr>
            <a:r>
              <a:rPr lang="en-US" sz="1372" b="1">
                <a:solidFill>
                  <a:schemeClr val="bg1"/>
                </a:solidFill>
                <a:latin typeface="Segoe UI Semibold" panose="020B0702040204020203" pitchFamily="34" charset="0"/>
                <a:cs typeface="Segoe UI Semibold" panose="020B0702040204020203" pitchFamily="34" charset="0"/>
              </a:rPr>
              <a:t>Data</a:t>
            </a:r>
            <a:br>
              <a:rPr lang="en-US" sz="1372" b="1">
                <a:solidFill>
                  <a:schemeClr val="bg1"/>
                </a:solidFill>
                <a:latin typeface="Segoe UI Semibold" panose="020B0702040204020203" pitchFamily="34" charset="0"/>
                <a:cs typeface="Segoe UI Semibold" panose="020B0702040204020203" pitchFamily="34" charset="0"/>
              </a:rPr>
            </a:br>
            <a:r>
              <a:rPr lang="en-US" sz="1372" b="1">
                <a:solidFill>
                  <a:schemeClr val="bg1"/>
                </a:solidFill>
                <a:latin typeface="Segoe UI Semibold" panose="020B0702040204020203" pitchFamily="34" charset="0"/>
                <a:cs typeface="Segoe UI Semibold" panose="020B0702040204020203" pitchFamily="34" charset="0"/>
              </a:rPr>
              <a:t>connectors</a:t>
            </a:r>
          </a:p>
        </p:txBody>
      </p:sp>
      <p:sp>
        <p:nvSpPr>
          <p:cNvPr id="14" name="Rectangle 1259" descr="AI Builder">
            <a:extLst>
              <a:ext uri="{FF2B5EF4-FFF2-40B4-BE49-F238E27FC236}">
                <a16:creationId xmlns:a16="http://schemas.microsoft.com/office/drawing/2014/main" id="{AD51F236-5067-46C3-A5E1-0F87959756AF}"/>
              </a:ext>
              <a:ext uri="{C183D7F6-B498-43B3-948B-1728B52AA6E4}">
                <adec:decorative xmlns:adec="http://schemas.microsoft.com/office/drawing/2017/decorative" val="0"/>
              </a:ext>
            </a:extLst>
          </p:cNvPr>
          <p:cNvSpPr/>
          <p:nvPr/>
        </p:nvSpPr>
        <p:spPr bwMode="auto">
          <a:xfrm>
            <a:off x="7627333" y="5320382"/>
            <a:ext cx="788495" cy="1816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860821" fontAlgn="base">
              <a:lnSpc>
                <a:spcPct val="90000"/>
              </a:lnSpc>
              <a:spcBef>
                <a:spcPct val="0"/>
              </a:spcBef>
              <a:spcAft>
                <a:spcPts val="392"/>
              </a:spcAft>
              <a:defRPr/>
            </a:pPr>
            <a:r>
              <a:rPr lang="en-US" sz="1372" b="1">
                <a:solidFill>
                  <a:schemeClr val="bg1"/>
                </a:solidFill>
                <a:latin typeface="Segoe UI Semibold" panose="020B0702040204020203" pitchFamily="34" charset="0"/>
                <a:cs typeface="Segoe UI Semibold" panose="020B0702040204020203" pitchFamily="34" charset="0"/>
              </a:rPr>
              <a:t>AI Builder</a:t>
            </a:r>
          </a:p>
        </p:txBody>
      </p:sp>
      <p:pic>
        <p:nvPicPr>
          <p:cNvPr id="15" name="Graphic 1248">
            <a:extLst>
              <a:ext uri="{FF2B5EF4-FFF2-40B4-BE49-F238E27FC236}">
                <a16:creationId xmlns:a16="http://schemas.microsoft.com/office/drawing/2014/main" id="{E2577EC8-5E11-463D-9636-43BFDF86961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8656" y="4713340"/>
            <a:ext cx="468639" cy="481192"/>
          </a:xfrm>
          <a:prstGeom prst="rect">
            <a:avLst/>
          </a:prstGeom>
        </p:spPr>
      </p:pic>
      <p:cxnSp>
        <p:nvCxnSpPr>
          <p:cNvPr id="16" name="Straight Connector 1253">
            <a:extLst>
              <a:ext uri="{FF2B5EF4-FFF2-40B4-BE49-F238E27FC236}">
                <a16:creationId xmlns:a16="http://schemas.microsoft.com/office/drawing/2014/main" id="{737A358E-E3F9-484E-A01B-DB50AD9E9EF3}"/>
              </a:ext>
              <a:ext uri="{C183D7F6-B498-43B3-948B-1728B52AA6E4}">
                <adec:decorative xmlns:adec="http://schemas.microsoft.com/office/drawing/2017/decorative" val="1"/>
              </a:ext>
            </a:extLst>
          </p:cNvPr>
          <p:cNvCxnSpPr/>
          <p:nvPr/>
        </p:nvCxnSpPr>
        <p:spPr>
          <a:xfrm flipH="1">
            <a:off x="8039468" y="4318436"/>
            <a:ext cx="0" cy="261505"/>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7" name="Straight Connector 1253">
            <a:extLst>
              <a:ext uri="{FF2B5EF4-FFF2-40B4-BE49-F238E27FC236}">
                <a16:creationId xmlns:a16="http://schemas.microsoft.com/office/drawing/2014/main" id="{9EACA1FE-9727-4B4E-B893-CBFA1A866B71}"/>
              </a:ext>
              <a:ext uri="{C183D7F6-B498-43B3-948B-1728B52AA6E4}">
                <adec:decorative xmlns:adec="http://schemas.microsoft.com/office/drawing/2017/decorative" val="1"/>
              </a:ext>
            </a:extLst>
          </p:cNvPr>
          <p:cNvCxnSpPr/>
          <p:nvPr/>
        </p:nvCxnSpPr>
        <p:spPr>
          <a:xfrm flipH="1">
            <a:off x="4181773" y="4318436"/>
            <a:ext cx="0" cy="261505"/>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8" name="Rectangle 1236">
            <a:extLst>
              <a:ext uri="{FF2B5EF4-FFF2-40B4-BE49-F238E27FC236}">
                <a16:creationId xmlns:a16="http://schemas.microsoft.com/office/drawing/2014/main" id="{7573E0C6-EF32-4537-B5C8-537FCF71588E}"/>
              </a:ext>
              <a:ext uri="{C183D7F6-B498-43B3-948B-1728B52AA6E4}">
                <adec:decorative xmlns:adec="http://schemas.microsoft.com/office/drawing/2017/decorative" val="1"/>
              </a:ext>
            </a:extLst>
          </p:cNvPr>
          <p:cNvSpPr/>
          <p:nvPr/>
        </p:nvSpPr>
        <p:spPr>
          <a:xfrm>
            <a:off x="9304308" y="3663506"/>
            <a:ext cx="2690961" cy="483808"/>
          </a:xfrm>
          <a:prstGeom prst="rect">
            <a:avLst/>
          </a:prstGeom>
        </p:spPr>
        <p:txBody>
          <a:bodyPr wrap="square" lIns="0" tIns="0" rIns="0" bIns="0" anchor="t">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860821">
              <a:defRPr/>
            </a:pPr>
            <a:r>
              <a:rPr lang="en-US" sz="1550">
                <a:solidFill>
                  <a:srgbClr val="1A1A1A"/>
                </a:solidFill>
                <a:latin typeface="Segoe UI Semibold"/>
                <a:cs typeface="Segoe UI Semibold"/>
              </a:rPr>
              <a:t>Copilot Studio</a:t>
            </a:r>
            <a:endParaRPr lang="en-US" sz="1176">
              <a:solidFill>
                <a:srgbClr val="1A1A1A"/>
              </a:solidFill>
              <a:latin typeface="Segoe UI Semibold" panose="020B0702040204020203" pitchFamily="34" charset="0"/>
              <a:cs typeface="Segoe UI Semibold" panose="020B0702040204020203" pitchFamily="34" charset="0"/>
            </a:endParaRPr>
          </a:p>
          <a:p>
            <a:pPr algn="ctr" defTabSz="860821">
              <a:defRPr/>
            </a:pPr>
            <a:r>
              <a:rPr lang="en-US" sz="1176">
                <a:solidFill>
                  <a:srgbClr val="1A1A1A"/>
                </a:solidFill>
                <a:latin typeface="Segoe UI"/>
                <a:cs typeface="Segoe UI Semibold" panose="020B0702040204020203" pitchFamily="34" charset="0"/>
              </a:rPr>
              <a:t>Intelligent virtual agents</a:t>
            </a:r>
          </a:p>
        </p:txBody>
      </p:sp>
      <p:sp>
        <p:nvSpPr>
          <p:cNvPr id="19" name="Rectangle 1231">
            <a:extLst>
              <a:ext uri="{FF2B5EF4-FFF2-40B4-BE49-F238E27FC236}">
                <a16:creationId xmlns:a16="http://schemas.microsoft.com/office/drawing/2014/main" id="{46012515-92AD-4E4F-999A-9AE76EBAD71B}"/>
              </a:ext>
              <a:ext uri="{C183D7F6-B498-43B3-948B-1728B52AA6E4}">
                <adec:decorative xmlns:adec="http://schemas.microsoft.com/office/drawing/2017/decorative" val="1"/>
              </a:ext>
            </a:extLst>
          </p:cNvPr>
          <p:cNvSpPr/>
          <p:nvPr/>
        </p:nvSpPr>
        <p:spPr>
          <a:xfrm>
            <a:off x="589336" y="3663506"/>
            <a:ext cx="2460143" cy="483808"/>
          </a:xfrm>
          <a:prstGeom prst="rect">
            <a:avLst/>
          </a:prstGeom>
        </p:spPr>
        <p:txBody>
          <a:bodyPr wrap="square" lIns="0" tIns="0" rIns="0" bIns="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860821">
              <a:defRPr/>
            </a:pPr>
            <a:r>
              <a:rPr lang="en-US" sz="1568">
                <a:solidFill>
                  <a:srgbClr val="1A1A1A"/>
                </a:solidFill>
                <a:latin typeface="Segoe UI Semibold" panose="020B0702040204020203" pitchFamily="34" charset="0"/>
                <a:cs typeface="Segoe UI Semibold" panose="020B0702040204020203" pitchFamily="34" charset="0"/>
              </a:rPr>
              <a:t>Power Apps</a:t>
            </a:r>
          </a:p>
          <a:p>
            <a:pPr algn="ctr" defTabSz="860821">
              <a:defRPr/>
            </a:pPr>
            <a:r>
              <a:rPr lang="en-GB" sz="1176">
                <a:solidFill>
                  <a:srgbClr val="1A1A1A"/>
                </a:solidFill>
                <a:latin typeface="Segoe UI"/>
                <a:cs typeface="Segoe UI Semibold" panose="020B0702040204020203" pitchFamily="34" charset="0"/>
              </a:rPr>
              <a:t>Application development</a:t>
            </a:r>
          </a:p>
          <a:p>
            <a:pPr algn="ctr" defTabSz="860821">
              <a:defRPr/>
            </a:pPr>
            <a:endParaRPr lang="en-US" sz="1176">
              <a:solidFill>
                <a:srgbClr val="1A1A1A"/>
              </a:solidFill>
              <a:latin typeface="Segoe UI Semibold" panose="020B0702040204020203" pitchFamily="34" charset="0"/>
              <a:cs typeface="Segoe UI Semibold" panose="020B0702040204020203" pitchFamily="34" charset="0"/>
            </a:endParaRPr>
          </a:p>
        </p:txBody>
      </p:sp>
      <p:sp>
        <p:nvSpPr>
          <p:cNvPr id="20" name="Rectangle 1231">
            <a:extLst>
              <a:ext uri="{FF2B5EF4-FFF2-40B4-BE49-F238E27FC236}">
                <a16:creationId xmlns:a16="http://schemas.microsoft.com/office/drawing/2014/main" id="{1564C8BA-7CF4-4AA7-B73B-44DD5A6F4199}"/>
              </a:ext>
              <a:ext uri="{C183D7F6-B498-43B3-948B-1728B52AA6E4}">
                <adec:decorative xmlns:adec="http://schemas.microsoft.com/office/drawing/2017/decorative" val="1"/>
              </a:ext>
            </a:extLst>
          </p:cNvPr>
          <p:cNvSpPr/>
          <p:nvPr/>
        </p:nvSpPr>
        <p:spPr>
          <a:xfrm>
            <a:off x="6384271" y="3663506"/>
            <a:ext cx="2460143" cy="483808"/>
          </a:xfrm>
          <a:prstGeom prst="rect">
            <a:avLst/>
          </a:prstGeom>
        </p:spPr>
        <p:txBody>
          <a:bodyPr wrap="square" lIns="0" tIns="0" rIns="0" bIns="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860821">
              <a:defRPr/>
            </a:pPr>
            <a:r>
              <a:rPr lang="en-US" sz="1568">
                <a:solidFill>
                  <a:srgbClr val="1A1A1A"/>
                </a:solidFill>
                <a:latin typeface="Segoe UI Semibold" panose="020B0702040204020203" pitchFamily="34" charset="0"/>
                <a:cs typeface="Segoe UI Semibold" panose="020B0702040204020203" pitchFamily="34" charset="0"/>
              </a:rPr>
              <a:t>Power Automate</a:t>
            </a:r>
          </a:p>
          <a:p>
            <a:pPr algn="ctr" defTabSz="860821">
              <a:defRPr/>
            </a:pPr>
            <a:r>
              <a:rPr lang="en-GB" sz="1176">
                <a:solidFill>
                  <a:srgbClr val="1A1A1A"/>
                </a:solidFill>
                <a:latin typeface="Segoe UI"/>
                <a:cs typeface="Segoe UI Semibold" panose="020B0702040204020203" pitchFamily="34" charset="0"/>
              </a:rPr>
              <a:t>Workflow automation</a:t>
            </a:r>
            <a:endParaRPr lang="en-US" sz="1176">
              <a:solidFill>
                <a:srgbClr val="1A1A1A"/>
              </a:solidFill>
              <a:latin typeface="Segoe UI Semibold" panose="020B0702040204020203" pitchFamily="34" charset="0"/>
              <a:cs typeface="Segoe UI Semibold" panose="020B0702040204020203" pitchFamily="34" charset="0"/>
            </a:endParaRPr>
          </a:p>
        </p:txBody>
      </p:sp>
      <p:sp>
        <p:nvSpPr>
          <p:cNvPr id="21" name="Org_ECA6">
            <a:extLst>
              <a:ext uri="{FF2B5EF4-FFF2-40B4-BE49-F238E27FC236}">
                <a16:creationId xmlns:a16="http://schemas.microsoft.com/office/drawing/2014/main" id="{DB36734B-ACF1-4AE3-B10E-C8574447824A}"/>
              </a:ext>
              <a:ext uri="{C183D7F6-B498-43B3-948B-1728B52AA6E4}">
                <adec:decorative xmlns:adec="http://schemas.microsoft.com/office/drawing/2017/decorative" val="1"/>
              </a:ext>
            </a:extLst>
          </p:cNvPr>
          <p:cNvSpPr>
            <a:spLocks noChangeAspect="1" noEditPoints="1"/>
          </p:cNvSpPr>
          <p:nvPr/>
        </p:nvSpPr>
        <p:spPr bwMode="auto">
          <a:xfrm>
            <a:off x="5986961" y="4799421"/>
            <a:ext cx="358209" cy="35838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6" tIns="44799" rIns="89596" bIns="44799" numCol="1" anchor="t" anchorCtr="0" compatLnSpc="1">
            <a:prstTxWarp prst="textNoShape">
              <a:avLst/>
            </a:prstTxWarp>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895938" fontAlgn="base">
              <a:defRPr/>
            </a:pPr>
            <a:endParaRPr lang="en-US" sz="882" kern="0">
              <a:solidFill>
                <a:schemeClr val="bg1"/>
              </a:solidFill>
              <a:latin typeface="Segoe UI"/>
            </a:endParaRPr>
          </a:p>
        </p:txBody>
      </p:sp>
      <p:pic>
        <p:nvPicPr>
          <p:cNvPr id="22" name="Graphic 21">
            <a:extLst>
              <a:ext uri="{FF2B5EF4-FFF2-40B4-BE49-F238E27FC236}">
                <a16:creationId xmlns:a16="http://schemas.microsoft.com/office/drawing/2014/main" id="{A2A82655-95DE-4D87-8DEE-AB84519B4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073" y="2781003"/>
            <a:ext cx="715146" cy="715146"/>
          </a:xfrm>
          <a:prstGeom prst="rect">
            <a:avLst/>
          </a:prstGeom>
        </p:spPr>
      </p:pic>
      <p:pic>
        <p:nvPicPr>
          <p:cNvPr id="23" name="Graphic 22">
            <a:extLst>
              <a:ext uri="{FF2B5EF4-FFF2-40B4-BE49-F238E27FC236}">
                <a16:creationId xmlns:a16="http://schemas.microsoft.com/office/drawing/2014/main" id="{7C8CE922-4DF1-4F29-B4FE-50B047B1F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8401" y="2833275"/>
            <a:ext cx="704381" cy="704381"/>
          </a:xfrm>
          <a:prstGeom prst="rect">
            <a:avLst/>
          </a:prstGeom>
        </p:spPr>
      </p:pic>
      <p:pic>
        <p:nvPicPr>
          <p:cNvPr id="25" name="Graphic 24">
            <a:extLst>
              <a:ext uri="{FF2B5EF4-FFF2-40B4-BE49-F238E27FC236}">
                <a16:creationId xmlns:a16="http://schemas.microsoft.com/office/drawing/2014/main" id="{F7E987DE-4E3B-4421-AA3C-1BCF694578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97598" y="2876026"/>
            <a:ext cx="704381" cy="704381"/>
          </a:xfrm>
          <a:prstGeom prst="rect">
            <a:avLst/>
          </a:prstGeom>
        </p:spPr>
      </p:pic>
      <p:pic>
        <p:nvPicPr>
          <p:cNvPr id="26" name="Graphic 25">
            <a:extLst>
              <a:ext uri="{FF2B5EF4-FFF2-40B4-BE49-F238E27FC236}">
                <a16:creationId xmlns:a16="http://schemas.microsoft.com/office/drawing/2014/main" id="{A350E32E-57D1-4D9B-872F-FC0606316F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4217" y="2781004"/>
            <a:ext cx="641318" cy="641318"/>
          </a:xfrm>
          <a:prstGeom prst="rect">
            <a:avLst/>
          </a:prstGeom>
        </p:spPr>
      </p:pic>
      <p:pic>
        <p:nvPicPr>
          <p:cNvPr id="27" name="Picture 26" descr="Logo&#10;&#10;Description automatically generated with medium confidence">
            <a:extLst>
              <a:ext uri="{FF2B5EF4-FFF2-40B4-BE49-F238E27FC236}">
                <a16:creationId xmlns:a16="http://schemas.microsoft.com/office/drawing/2014/main" id="{CA7A925F-C82D-4210-8363-951C3BAAC9D0}"/>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857825" y="4630730"/>
            <a:ext cx="632526" cy="632526"/>
          </a:xfrm>
          <a:prstGeom prst="rect">
            <a:avLst/>
          </a:prstGeom>
        </p:spPr>
      </p:pic>
    </p:spTree>
    <p:extLst>
      <p:ext uri="{BB962C8B-B14F-4D97-AF65-F5344CB8AC3E}">
        <p14:creationId xmlns:p14="http://schemas.microsoft.com/office/powerpoint/2010/main" val="3230606993"/>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FDECD06-CEC1-4E4D-9149-A3B2E44E1979}"/>
              </a:ext>
            </a:extLst>
          </p:cNvPr>
          <p:cNvSpPr txBox="1"/>
          <p:nvPr/>
        </p:nvSpPr>
        <p:spPr>
          <a:xfrm>
            <a:off x="1170970" y="463269"/>
            <a:ext cx="9860673" cy="61551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Arial Unicode MS" pitchFamily="34" charset="-128"/>
                <a:cs typeface="Segoe UI" panose="020B0502040204020203" pitchFamily="34" charset="0"/>
              </a:rPr>
              <a:t>Unifying to one high-productivity application platform</a:t>
            </a:r>
            <a:endPar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Arial Unicode MS" pitchFamily="34" charset="-128"/>
              <a:cs typeface="Segoe UI" panose="020B0502040204020203" pitchFamily="34" charset="0"/>
            </a:endParaRPr>
          </a:p>
        </p:txBody>
      </p:sp>
      <p:sp>
        <p:nvSpPr>
          <p:cNvPr id="42" name="TextBox 41">
            <a:extLst>
              <a:ext uri="{FF2B5EF4-FFF2-40B4-BE49-F238E27FC236}">
                <a16:creationId xmlns:a16="http://schemas.microsoft.com/office/drawing/2014/main" id="{D19838C3-465E-478F-907C-18A2E0BCD167}"/>
              </a:ext>
            </a:extLst>
          </p:cNvPr>
          <p:cNvSpPr txBox="1"/>
          <p:nvPr/>
        </p:nvSpPr>
        <p:spPr>
          <a:xfrm>
            <a:off x="1165663" y="1316365"/>
            <a:ext cx="1824010" cy="1078966"/>
          </a:xfrm>
          <a:prstGeom prst="rect">
            <a:avLst/>
          </a:prstGeom>
          <a:solidFill>
            <a:srgbClr val="B7D1FF"/>
          </a:solidFill>
          <a:ln w="38100">
            <a:solidFill>
              <a:srgbClr val="001B4A"/>
            </a:solidFill>
          </a:ln>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solidFill>
                  <a:sysClr val="windowText" lastClr="000000"/>
                </a:solidFill>
                <a:effectLst/>
                <a:uLnTx/>
                <a:uFillTx/>
                <a:latin typeface="Segoe UI Semilight"/>
                <a:ea typeface="Arial Unicode MS" pitchFamily="34" charset="-128"/>
                <a:cs typeface="Arial Unicode MS" pitchFamily="34" charset="-128"/>
              </a:rPr>
              <a:t>Dynamics 365 applications</a:t>
            </a:r>
          </a:p>
        </p:txBody>
      </p:sp>
      <p:sp>
        <p:nvSpPr>
          <p:cNvPr id="44" name="TextBox 43">
            <a:extLst>
              <a:ext uri="{FF2B5EF4-FFF2-40B4-BE49-F238E27FC236}">
                <a16:creationId xmlns:a16="http://schemas.microsoft.com/office/drawing/2014/main" id="{D6EBB505-305F-4414-AF2E-80F85E62F905}"/>
              </a:ext>
            </a:extLst>
          </p:cNvPr>
          <p:cNvSpPr txBox="1"/>
          <p:nvPr/>
        </p:nvSpPr>
        <p:spPr>
          <a:xfrm>
            <a:off x="3174828" y="1313894"/>
            <a:ext cx="1824010" cy="1078966"/>
          </a:xfrm>
          <a:prstGeom prst="rect">
            <a:avLst/>
          </a:prstGeom>
          <a:solidFill>
            <a:srgbClr val="FFCBB9"/>
          </a:solidFill>
          <a:ln w="38100">
            <a:solidFill>
              <a:srgbClr val="EB3C00"/>
            </a:solidFill>
          </a:ln>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353535"/>
                </a:solidFill>
                <a:effectLst/>
                <a:uLnTx/>
                <a:uFillTx/>
                <a:latin typeface="Segoe UI Semilight"/>
                <a:ea typeface="Arial Unicode MS" pitchFamily="34" charset="-128"/>
                <a:cs typeface="Arial Unicode MS" pitchFamily="34" charset="-128"/>
              </a:rPr>
              <a:t>Customized</a:t>
            </a:r>
            <a:br>
              <a:rPr kumimoji="0" lang="en-US" sz="1765" b="0" i="0" u="none" strike="noStrike" kern="1200" cap="none" spc="0" normalizeH="0" baseline="0" noProof="0">
                <a:ln>
                  <a:noFill/>
                </a:ln>
                <a:solidFill>
                  <a:srgbClr val="353535"/>
                </a:solidFill>
                <a:effectLst/>
                <a:uLnTx/>
                <a:uFillTx/>
                <a:latin typeface="Segoe UI Semilight"/>
                <a:ea typeface="Arial Unicode MS" pitchFamily="34" charset="-128"/>
                <a:cs typeface="Arial Unicode MS" pitchFamily="34" charset="-128"/>
              </a:rPr>
            </a:br>
            <a:r>
              <a:rPr kumimoji="0" lang="en-US" sz="1765" b="0" i="0" u="none" strike="noStrike" kern="1200" cap="none" spc="0" normalizeH="0" baseline="0" noProof="0">
                <a:ln>
                  <a:noFill/>
                </a:ln>
                <a:solidFill>
                  <a:srgbClr val="353535"/>
                </a:solidFill>
                <a:effectLst/>
                <a:uLnTx/>
                <a:uFillTx/>
                <a:latin typeface="Segoe UI Semilight"/>
                <a:ea typeface="Arial Unicode MS" pitchFamily="34" charset="-128"/>
                <a:cs typeface="Arial Unicode MS" pitchFamily="34" charset="-128"/>
              </a:rPr>
              <a:t>Office 365</a:t>
            </a:r>
            <a:br>
              <a:rPr kumimoji="0" lang="en-US" sz="1765" b="0" i="0" u="none" strike="noStrike" kern="1200" cap="none" spc="0" normalizeH="0" baseline="0" noProof="0">
                <a:ln>
                  <a:noFill/>
                </a:ln>
                <a:solidFill>
                  <a:srgbClr val="353535"/>
                </a:solidFill>
                <a:effectLst/>
                <a:uLnTx/>
                <a:uFillTx/>
                <a:latin typeface="Segoe UI Semilight"/>
                <a:ea typeface="Arial Unicode MS" pitchFamily="34" charset="-128"/>
                <a:cs typeface="Arial Unicode MS" pitchFamily="34" charset="-128"/>
              </a:rPr>
            </a:br>
            <a:r>
              <a:rPr kumimoji="0" lang="en-US" sz="1176" b="0" i="0" u="none" strike="noStrike" kern="1200" cap="none" spc="0" normalizeH="0" baseline="0" noProof="0">
                <a:ln>
                  <a:noFill/>
                </a:ln>
                <a:solidFill>
                  <a:srgbClr val="353535"/>
                </a:solidFill>
                <a:effectLst/>
                <a:uLnTx/>
                <a:uFillTx/>
                <a:latin typeface="Segoe UI Semilight"/>
                <a:ea typeface="Arial Unicode MS" pitchFamily="34" charset="-128"/>
                <a:cs typeface="Arial Unicode MS" pitchFamily="34" charset="-128"/>
              </a:rPr>
              <a:t>(e.g., SharePoint form)</a:t>
            </a:r>
            <a:endParaRPr kumimoji="0" lang="en-US" sz="1765" b="0" i="0" u="none" strike="noStrike" kern="1200" cap="none" spc="0" normalizeH="0" baseline="0" noProof="0">
              <a:ln>
                <a:noFill/>
              </a:ln>
              <a:solidFill>
                <a:srgbClr val="353535"/>
              </a:solidFill>
              <a:effectLst/>
              <a:uLnTx/>
              <a:uFillTx/>
              <a:latin typeface="Segoe UI Semilight"/>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527D52BC-BF3A-4B36-A7E5-44C6CBBA06DA}"/>
              </a:ext>
            </a:extLst>
          </p:cNvPr>
          <p:cNvSpPr txBox="1"/>
          <p:nvPr/>
        </p:nvSpPr>
        <p:spPr>
          <a:xfrm>
            <a:off x="5183994" y="1316365"/>
            <a:ext cx="1824010" cy="1078966"/>
          </a:xfrm>
          <a:prstGeom prst="rect">
            <a:avLst/>
          </a:prstGeom>
          <a:solidFill>
            <a:srgbClr val="D2BCEA"/>
          </a:solidFill>
          <a:ln w="38100">
            <a:solidFill>
              <a:srgbClr val="5C2D91"/>
            </a:solidFill>
          </a:ln>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solidFill>
                  <a:sysClr val="windowText" lastClr="000000"/>
                </a:solidFill>
                <a:effectLst/>
                <a:uLnTx/>
                <a:uFillTx/>
                <a:latin typeface="Segoe UI Semilight"/>
                <a:ea typeface="Arial Unicode MS" pitchFamily="34" charset="-128"/>
                <a:cs typeface="Arial Unicode MS" pitchFamily="34" charset="-128"/>
              </a:rPr>
              <a:t>Standalone model-driven apps</a:t>
            </a:r>
          </a:p>
        </p:txBody>
      </p:sp>
      <p:sp>
        <p:nvSpPr>
          <p:cNvPr id="43" name="TextBox 42">
            <a:extLst>
              <a:ext uri="{FF2B5EF4-FFF2-40B4-BE49-F238E27FC236}">
                <a16:creationId xmlns:a16="http://schemas.microsoft.com/office/drawing/2014/main" id="{E757D821-8BE0-4527-8EEC-F5499A3E2EAA}"/>
              </a:ext>
            </a:extLst>
          </p:cNvPr>
          <p:cNvSpPr txBox="1"/>
          <p:nvPr/>
        </p:nvSpPr>
        <p:spPr>
          <a:xfrm>
            <a:off x="7193159" y="1313894"/>
            <a:ext cx="1824010" cy="1078966"/>
          </a:xfrm>
          <a:prstGeom prst="rect">
            <a:avLst/>
          </a:prstGeom>
          <a:solidFill>
            <a:srgbClr val="D2BCEA"/>
          </a:solidFill>
          <a:ln w="38100">
            <a:solidFill>
              <a:srgbClr val="5C2D91"/>
            </a:solidFill>
          </a:ln>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solidFill>
                  <a:sysClr val="windowText" lastClr="000000"/>
                </a:solidFill>
                <a:effectLst/>
                <a:uLnTx/>
                <a:uFillTx/>
                <a:latin typeface="Segoe UI Semilight"/>
                <a:ea typeface="Arial Unicode MS" pitchFamily="34" charset="-128"/>
                <a:cs typeface="Arial Unicode MS" pitchFamily="34" charset="-128"/>
              </a:rPr>
              <a:t>Standalone canvas apps</a:t>
            </a:r>
          </a:p>
        </p:txBody>
      </p:sp>
      <p:sp>
        <p:nvSpPr>
          <p:cNvPr id="25" name="TextBox 24">
            <a:extLst>
              <a:ext uri="{FF2B5EF4-FFF2-40B4-BE49-F238E27FC236}">
                <a16:creationId xmlns:a16="http://schemas.microsoft.com/office/drawing/2014/main" id="{5A00BFE5-2018-46F0-AC41-6464EC9A8A31}"/>
              </a:ext>
            </a:extLst>
          </p:cNvPr>
          <p:cNvSpPr txBox="1"/>
          <p:nvPr/>
        </p:nvSpPr>
        <p:spPr>
          <a:xfrm>
            <a:off x="9202326" y="1312422"/>
            <a:ext cx="1824010" cy="1078966"/>
          </a:xfrm>
          <a:prstGeom prst="rect">
            <a:avLst/>
          </a:prstGeom>
          <a:solidFill>
            <a:schemeClr val="tx1">
              <a:lumMod val="20000"/>
              <a:lumOff val="80000"/>
            </a:schemeClr>
          </a:solidFill>
          <a:ln w="38100">
            <a:solidFill>
              <a:schemeClr val="accent6">
                <a:lumMod val="25000"/>
              </a:schemeClr>
            </a:solidFill>
          </a:ln>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solidFill>
                  <a:sysClr val="windowText" lastClr="000000"/>
                </a:solidFill>
                <a:effectLst/>
                <a:uLnTx/>
                <a:uFillTx/>
                <a:latin typeface="Segoe UI Semilight"/>
                <a:ea typeface="Arial Unicode MS" pitchFamily="34" charset="-128"/>
                <a:cs typeface="Arial Unicode MS" pitchFamily="34" charset="-128"/>
              </a:rPr>
              <a:t>ISV</a:t>
            </a:r>
            <a:br>
              <a:rPr kumimoji="0" lang="en-US" sz="1765" b="0" i="0" u="none" strike="noStrike" kern="1200" cap="none" spc="0" normalizeH="0" baseline="0" noProof="0">
                <a:ln>
                  <a:noFill/>
                </a:ln>
                <a:solidFill>
                  <a:sysClr val="windowText" lastClr="000000"/>
                </a:solidFill>
                <a:effectLst/>
                <a:uLnTx/>
                <a:uFillTx/>
                <a:latin typeface="Segoe UI Semilight"/>
                <a:ea typeface="Arial Unicode MS" pitchFamily="34" charset="-128"/>
                <a:cs typeface="Arial Unicode MS" pitchFamily="34" charset="-128"/>
              </a:rPr>
            </a:br>
            <a:r>
              <a:rPr kumimoji="0" lang="en-US" sz="1765" b="0" i="0" u="none" strike="noStrike" kern="1200" cap="none" spc="0" normalizeH="0" baseline="0" noProof="0">
                <a:ln>
                  <a:noFill/>
                </a:ln>
                <a:solidFill>
                  <a:sysClr val="windowText" lastClr="000000"/>
                </a:solidFill>
                <a:effectLst/>
                <a:uLnTx/>
                <a:uFillTx/>
                <a:latin typeface="Segoe UI Semilight"/>
                <a:ea typeface="Arial Unicode MS" pitchFamily="34" charset="-128"/>
                <a:cs typeface="Arial Unicode MS" pitchFamily="34" charset="-128"/>
              </a:rPr>
              <a:t>apps</a:t>
            </a:r>
          </a:p>
        </p:txBody>
      </p:sp>
      <p:grpSp>
        <p:nvGrpSpPr>
          <p:cNvPr id="59" name="Group 58" descr="Power Apps Graphic ">
            <a:extLst>
              <a:ext uri="{FF2B5EF4-FFF2-40B4-BE49-F238E27FC236}">
                <a16:creationId xmlns:a16="http://schemas.microsoft.com/office/drawing/2014/main" id="{D1BF6197-CF14-420D-A62C-E0780F349D30}"/>
              </a:ext>
            </a:extLst>
          </p:cNvPr>
          <p:cNvGrpSpPr/>
          <p:nvPr/>
        </p:nvGrpSpPr>
        <p:grpSpPr>
          <a:xfrm>
            <a:off x="1165664" y="2698028"/>
            <a:ext cx="9854558" cy="2668033"/>
            <a:chOff x="2484438" y="2811579"/>
            <a:chExt cx="9220200" cy="3276484"/>
          </a:xfrm>
        </p:grpSpPr>
        <p:sp>
          <p:nvSpPr>
            <p:cNvPr id="37" name="TextBox 36">
              <a:extLst>
                <a:ext uri="{FF2B5EF4-FFF2-40B4-BE49-F238E27FC236}">
                  <a16:creationId xmlns:a16="http://schemas.microsoft.com/office/drawing/2014/main" id="{C44F23B8-0791-4812-A92D-FDB94BB56185}"/>
                </a:ext>
              </a:extLst>
            </p:cNvPr>
            <p:cNvSpPr txBox="1"/>
            <p:nvPr/>
          </p:nvSpPr>
          <p:spPr>
            <a:xfrm>
              <a:off x="2484438" y="3116263"/>
              <a:ext cx="9220200" cy="2971800"/>
            </a:xfrm>
            <a:prstGeom prst="rect">
              <a:avLst/>
            </a:prstGeom>
            <a:solidFill>
              <a:srgbClr val="5C2D91">
                <a:alpha val="10000"/>
              </a:srgbClr>
            </a:solidFill>
            <a:ln w="76200">
              <a:solidFill>
                <a:srgbClr val="5C2D91"/>
              </a:solidFill>
            </a:ln>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372" b="1" i="0" u="none" strike="noStrike" kern="1200" cap="none" spc="0" normalizeH="0" baseline="0" noProof="0">
                <a:ln>
                  <a:noFill/>
                </a:ln>
                <a:solidFill>
                  <a:srgbClr val="FF8C00">
                    <a:lumMod val="75000"/>
                  </a:srgbClr>
                </a:solidFill>
                <a:effectLst/>
                <a:uLnTx/>
                <a:uFillTx/>
                <a:latin typeface="Segoe UI Semilight"/>
                <a:ea typeface="Arial Unicode MS" pitchFamily="34" charset="-128"/>
                <a:cs typeface="Arial Unicode MS" pitchFamily="34" charset="-128"/>
              </a:endParaRPr>
            </a:p>
          </p:txBody>
        </p:sp>
        <p:sp>
          <p:nvSpPr>
            <p:cNvPr id="60" name="TextBox 59">
              <a:extLst>
                <a:ext uri="{FF2B5EF4-FFF2-40B4-BE49-F238E27FC236}">
                  <a16:creationId xmlns:a16="http://schemas.microsoft.com/office/drawing/2014/main" id="{A310B78F-5E21-4283-95C8-01CA72209288}"/>
                </a:ext>
              </a:extLst>
            </p:cNvPr>
            <p:cNvSpPr txBox="1"/>
            <p:nvPr/>
          </p:nvSpPr>
          <p:spPr>
            <a:xfrm>
              <a:off x="2484438" y="2811579"/>
              <a:ext cx="9220200" cy="435465"/>
            </a:xfrm>
            <a:prstGeom prst="rect">
              <a:avLst/>
            </a:prstGeom>
            <a:solidFill>
              <a:srgbClr val="5C2D91"/>
            </a:solidFill>
            <a:ln w="76200">
              <a:solidFill>
                <a:srgbClr val="5C2D91"/>
              </a:solidFill>
            </a:ln>
          </p:spPr>
          <p:txBody>
            <a:bodyPr wrap="square" lIns="179285" tIns="89642" rIns="179285" bIns="143428"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solidFill>
                    <a:srgbClr val="FFFFFF"/>
                  </a:solidFill>
                  <a:effectLst/>
                  <a:uLnTx/>
                  <a:uFillTx/>
                  <a:latin typeface="Segoe UI" panose="020B0502040204020203" pitchFamily="34" charset="0"/>
                  <a:ea typeface="Arial Unicode MS" pitchFamily="34" charset="-128"/>
                  <a:cs typeface="Segoe UI" panose="020B0502040204020203" pitchFamily="34" charset="0"/>
                </a:rPr>
                <a:t>Power Apps</a:t>
              </a:r>
            </a:p>
          </p:txBody>
        </p:sp>
      </p:grpSp>
      <p:sp>
        <p:nvSpPr>
          <p:cNvPr id="26" name="TextBox 25">
            <a:extLst>
              <a:ext uri="{FF2B5EF4-FFF2-40B4-BE49-F238E27FC236}">
                <a16:creationId xmlns:a16="http://schemas.microsoft.com/office/drawing/2014/main" id="{E93995D9-E833-416B-9E4A-897A2D90852C}"/>
              </a:ext>
              <a:ext uri="{C183D7F6-B498-43B3-948B-1728B52AA6E4}">
                <adec:decorative xmlns:adec="http://schemas.microsoft.com/office/drawing/2017/decorative" val="1"/>
              </a:ext>
            </a:extLst>
          </p:cNvPr>
          <p:cNvSpPr txBox="1"/>
          <p:nvPr/>
        </p:nvSpPr>
        <p:spPr>
          <a:xfrm>
            <a:off x="4606504" y="4655040"/>
            <a:ext cx="1510552" cy="405678"/>
          </a:xfrm>
          <a:prstGeom prst="rect">
            <a:avLst/>
          </a:prstGeom>
          <a:solidFill>
            <a:schemeClr val="accent2">
              <a:lumMod val="75000"/>
            </a:schemeClr>
          </a:solidFill>
          <a:ln w="28575">
            <a:solidFill>
              <a:srgbClr val="E6E6E6"/>
            </a:solidFill>
          </a:ln>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Table/entity Designer</a:t>
            </a:r>
          </a:p>
        </p:txBody>
      </p:sp>
      <p:sp>
        <p:nvSpPr>
          <p:cNvPr id="41" name="TextBox 40">
            <a:extLst>
              <a:ext uri="{FF2B5EF4-FFF2-40B4-BE49-F238E27FC236}">
                <a16:creationId xmlns:a16="http://schemas.microsoft.com/office/drawing/2014/main" id="{25D5DC5F-663E-4F92-B1D5-D15847A8BC6C}"/>
              </a:ext>
            </a:extLst>
          </p:cNvPr>
          <p:cNvSpPr txBox="1"/>
          <p:nvPr/>
        </p:nvSpPr>
        <p:spPr>
          <a:xfrm>
            <a:off x="1884974" y="3274924"/>
            <a:ext cx="1526494" cy="628007"/>
          </a:xfrm>
          <a:prstGeom prst="rect">
            <a:avLst/>
          </a:prstGeom>
          <a:solidFill>
            <a:srgbClr val="5C2D91"/>
          </a:solidFill>
          <a:ln w="28575">
            <a:solidFill>
              <a:srgbClr val="E6E6E6"/>
            </a:solidFill>
          </a:ln>
        </p:spPr>
        <p:txBody>
          <a:bodyPr wrap="square" lIns="89642"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App Module Designer</a:t>
            </a:r>
          </a:p>
        </p:txBody>
      </p:sp>
      <p:sp>
        <p:nvSpPr>
          <p:cNvPr id="49" name="TextBox 48">
            <a:extLst>
              <a:ext uri="{FF2B5EF4-FFF2-40B4-BE49-F238E27FC236}">
                <a16:creationId xmlns:a16="http://schemas.microsoft.com/office/drawing/2014/main" id="{30149656-397F-4A98-8154-4554584292D5}"/>
              </a:ext>
            </a:extLst>
          </p:cNvPr>
          <p:cNvSpPr txBox="1"/>
          <p:nvPr/>
        </p:nvSpPr>
        <p:spPr>
          <a:xfrm>
            <a:off x="3565647" y="3276144"/>
            <a:ext cx="1581012" cy="640699"/>
          </a:xfrm>
          <a:prstGeom prst="rect">
            <a:avLst/>
          </a:prstGeom>
          <a:solidFill>
            <a:srgbClr val="5C2D91"/>
          </a:solidFill>
          <a:ln w="28575">
            <a:solidFill>
              <a:srgbClr val="E6E6E6"/>
            </a:solidFill>
          </a:ln>
        </p:spPr>
        <p:txBody>
          <a:bodyPr wrap="square" lIns="89642" tIns="143428" rIns="53785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Form Designer</a:t>
            </a:r>
          </a:p>
        </p:txBody>
      </p:sp>
      <p:sp>
        <p:nvSpPr>
          <p:cNvPr id="53" name="TextBox 52">
            <a:extLst>
              <a:ext uri="{FF2B5EF4-FFF2-40B4-BE49-F238E27FC236}">
                <a16:creationId xmlns:a16="http://schemas.microsoft.com/office/drawing/2014/main" id="{FFEFDCC1-8E57-42E7-9F9B-C46ECF5C75AD}"/>
              </a:ext>
            </a:extLst>
          </p:cNvPr>
          <p:cNvSpPr txBox="1"/>
          <p:nvPr/>
        </p:nvSpPr>
        <p:spPr>
          <a:xfrm>
            <a:off x="5300837" y="3271213"/>
            <a:ext cx="1581012" cy="640699"/>
          </a:xfrm>
          <a:prstGeom prst="rect">
            <a:avLst/>
          </a:prstGeom>
          <a:solidFill>
            <a:srgbClr val="5C2D91"/>
          </a:solidFill>
          <a:ln w="28575">
            <a:solidFill>
              <a:srgbClr val="E6E6E6"/>
            </a:solidFill>
          </a:ln>
        </p:spPr>
        <p:txBody>
          <a:bodyPr wrap="square" lIns="89642" tIns="143428" rIns="53785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View Designer</a:t>
            </a:r>
          </a:p>
        </p:txBody>
      </p:sp>
      <p:sp>
        <p:nvSpPr>
          <p:cNvPr id="54" name="TextBox 53">
            <a:extLst>
              <a:ext uri="{FF2B5EF4-FFF2-40B4-BE49-F238E27FC236}">
                <a16:creationId xmlns:a16="http://schemas.microsoft.com/office/drawing/2014/main" id="{F8476D79-80F1-4E64-B483-9F1AE75DB794}"/>
              </a:ext>
            </a:extLst>
          </p:cNvPr>
          <p:cNvSpPr txBox="1"/>
          <p:nvPr/>
        </p:nvSpPr>
        <p:spPr>
          <a:xfrm>
            <a:off x="7036027" y="3266637"/>
            <a:ext cx="1581012" cy="640699"/>
          </a:xfrm>
          <a:prstGeom prst="rect">
            <a:avLst/>
          </a:prstGeom>
          <a:solidFill>
            <a:srgbClr val="5C2D91"/>
          </a:solidFill>
          <a:ln w="28575">
            <a:solidFill>
              <a:srgbClr val="E6E6E6"/>
            </a:solidFill>
          </a:ln>
        </p:spPr>
        <p:txBody>
          <a:bodyPr wrap="square" lIns="89642" tIns="143428" rIns="53785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Dashboard Designer</a:t>
            </a:r>
          </a:p>
        </p:txBody>
      </p:sp>
      <p:sp>
        <p:nvSpPr>
          <p:cNvPr id="61" name="TextBox 60">
            <a:extLst>
              <a:ext uri="{FF2B5EF4-FFF2-40B4-BE49-F238E27FC236}">
                <a16:creationId xmlns:a16="http://schemas.microsoft.com/office/drawing/2014/main" id="{5FA646FF-A2AD-4813-B810-13FA782E3412}"/>
              </a:ext>
            </a:extLst>
          </p:cNvPr>
          <p:cNvSpPr txBox="1"/>
          <p:nvPr/>
        </p:nvSpPr>
        <p:spPr>
          <a:xfrm>
            <a:off x="8771216" y="3276143"/>
            <a:ext cx="1526494" cy="631193"/>
          </a:xfrm>
          <a:prstGeom prst="rect">
            <a:avLst/>
          </a:prstGeom>
          <a:solidFill>
            <a:srgbClr val="5C2D91"/>
          </a:solidFill>
          <a:ln w="28575">
            <a:solidFill>
              <a:srgbClr val="E6E6E6"/>
            </a:solidFill>
          </a:ln>
        </p:spPr>
        <p:txBody>
          <a:bodyPr wrap="square" lIns="89642" tIns="143428" rIns="448212"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Canvas Studio</a:t>
            </a:r>
          </a:p>
        </p:txBody>
      </p:sp>
      <p:sp>
        <p:nvSpPr>
          <p:cNvPr id="63" name="TextBox 62">
            <a:extLst>
              <a:ext uri="{FF2B5EF4-FFF2-40B4-BE49-F238E27FC236}">
                <a16:creationId xmlns:a16="http://schemas.microsoft.com/office/drawing/2014/main" id="{C9F0FCA8-EB92-4622-9337-D7050A6001C1}"/>
              </a:ext>
            </a:extLst>
          </p:cNvPr>
          <p:cNvSpPr txBox="1"/>
          <p:nvPr/>
        </p:nvSpPr>
        <p:spPr>
          <a:xfrm>
            <a:off x="1884974" y="4548027"/>
            <a:ext cx="8415936" cy="609345"/>
          </a:xfrm>
          <a:prstGeom prst="rect">
            <a:avLst/>
          </a:prstGeom>
          <a:solidFill>
            <a:srgbClr val="5C2D91"/>
          </a:solidFill>
          <a:ln w="28575">
            <a:solidFill>
              <a:srgbClr val="E6E6E6"/>
            </a:solidFill>
          </a:ln>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Dataverse</a:t>
            </a:r>
          </a:p>
        </p:txBody>
      </p:sp>
      <p:sp>
        <p:nvSpPr>
          <p:cNvPr id="55" name="TextBox 54">
            <a:extLst>
              <a:ext uri="{FF2B5EF4-FFF2-40B4-BE49-F238E27FC236}">
                <a16:creationId xmlns:a16="http://schemas.microsoft.com/office/drawing/2014/main" id="{242446E9-8798-42EC-BF35-6B894EEB2552}"/>
              </a:ext>
            </a:extLst>
          </p:cNvPr>
          <p:cNvSpPr txBox="1"/>
          <p:nvPr/>
        </p:nvSpPr>
        <p:spPr>
          <a:xfrm>
            <a:off x="1898395" y="3991030"/>
            <a:ext cx="8399316" cy="493960"/>
          </a:xfrm>
          <a:prstGeom prst="rect">
            <a:avLst/>
          </a:prstGeom>
          <a:solidFill>
            <a:srgbClr val="5C2D91"/>
          </a:solidFill>
          <a:ln w="28575">
            <a:solidFill>
              <a:srgbClr val="E6E6E6"/>
            </a:solidFill>
          </a:ln>
        </p:spPr>
        <p:txBody>
          <a:bodyPr wrap="square" lIns="179285" tIns="143428" rIns="179285" bIns="143428" rtlCol="0">
            <a:no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Power Automate (workflow and business processes)</a:t>
            </a:r>
          </a:p>
        </p:txBody>
      </p:sp>
      <p:sp>
        <p:nvSpPr>
          <p:cNvPr id="28" name="TextBox 27">
            <a:extLst>
              <a:ext uri="{FF2B5EF4-FFF2-40B4-BE49-F238E27FC236}">
                <a16:creationId xmlns:a16="http://schemas.microsoft.com/office/drawing/2014/main" id="{777C7A10-DB95-4C84-9961-0790EAE6CFE0}"/>
              </a:ext>
            </a:extLst>
          </p:cNvPr>
          <p:cNvSpPr txBox="1"/>
          <p:nvPr/>
        </p:nvSpPr>
        <p:spPr>
          <a:xfrm rot="16200000">
            <a:off x="624661" y="4007871"/>
            <a:ext cx="1871106" cy="427893"/>
          </a:xfrm>
          <a:prstGeom prst="rect">
            <a:avLst/>
          </a:prstGeom>
          <a:solidFill>
            <a:srgbClr val="8346C6"/>
          </a:solidFill>
          <a:ln w="28575">
            <a:solidFill>
              <a:srgbClr val="E6E6E6"/>
            </a:solidFill>
          </a:ln>
        </p:spPr>
        <p:txBody>
          <a:bodyPr wrap="square" lIns="89642" tIns="143428" rIns="179285" bIns="143428"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Solution Explorer</a:t>
            </a:r>
            <a:r>
              <a:rPr kumimoji="0" lang="en-US" sz="1078" b="0" i="1"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 (</a:t>
            </a:r>
            <a:r>
              <a:rPr kumimoji="0" lang="en-US" sz="900" b="0" i="1"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advanced</a:t>
            </a:r>
            <a:r>
              <a:rPr kumimoji="0" lang="en-US" sz="1078" b="0" i="1"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a:t>
            </a:r>
          </a:p>
        </p:txBody>
      </p:sp>
      <p:sp>
        <p:nvSpPr>
          <p:cNvPr id="67" name="TextBox 66">
            <a:extLst>
              <a:ext uri="{FF2B5EF4-FFF2-40B4-BE49-F238E27FC236}">
                <a16:creationId xmlns:a16="http://schemas.microsoft.com/office/drawing/2014/main" id="{F6CB4C71-517D-4BB5-B94A-2B761A891948}"/>
              </a:ext>
            </a:extLst>
          </p:cNvPr>
          <p:cNvSpPr txBox="1"/>
          <p:nvPr/>
        </p:nvSpPr>
        <p:spPr>
          <a:xfrm rot="16200000">
            <a:off x="9673107" y="4026048"/>
            <a:ext cx="1871106" cy="391536"/>
          </a:xfrm>
          <a:prstGeom prst="rect">
            <a:avLst/>
          </a:prstGeom>
          <a:solidFill>
            <a:srgbClr val="8346C6"/>
          </a:solidFill>
          <a:ln w="28575">
            <a:solidFill>
              <a:srgbClr val="E6E6E6"/>
            </a:solidFill>
          </a:ln>
        </p:spPr>
        <p:txBody>
          <a:bodyPr wrap="square" lIns="89642" tIns="143428" rIns="179285" bIns="143428" rtlCol="0">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solidFill>
                  <a:srgbClr val="FFFFFF"/>
                </a:solidFill>
                <a:effectLst/>
                <a:uLnTx/>
                <a:uFillTx/>
                <a:latin typeface="Segoe UI Semilight"/>
                <a:ea typeface="Arial Unicode MS" pitchFamily="34" charset="-128"/>
                <a:cs typeface="Arial Unicode MS" pitchFamily="34" charset="-128"/>
              </a:rPr>
              <a:t>Sharing and Security</a:t>
            </a:r>
          </a:p>
        </p:txBody>
      </p:sp>
      <p:sp>
        <p:nvSpPr>
          <p:cNvPr id="4" name="Speech Bubble: Rectangle 3">
            <a:extLst>
              <a:ext uri="{FF2B5EF4-FFF2-40B4-BE49-F238E27FC236}">
                <a16:creationId xmlns:a16="http://schemas.microsoft.com/office/drawing/2014/main" id="{5F86A29C-F58D-4BEE-9F24-E3341CC8B6F5}"/>
              </a:ext>
            </a:extLst>
          </p:cNvPr>
          <p:cNvSpPr/>
          <p:nvPr/>
        </p:nvSpPr>
        <p:spPr bwMode="auto">
          <a:xfrm>
            <a:off x="1884973" y="5651505"/>
            <a:ext cx="2560320" cy="548948"/>
          </a:xfrm>
          <a:prstGeom prst="wedgeRectCallout">
            <a:avLst>
              <a:gd name="adj1" fmla="val 19571"/>
              <a:gd name="adj2" fmla="val -90503"/>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1200" b="0" i="1"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Dynamics 365 data is natively on the platform – no integration required</a:t>
            </a:r>
          </a:p>
        </p:txBody>
      </p:sp>
      <p:sp>
        <p:nvSpPr>
          <p:cNvPr id="24" name="Speech Bubble: Rectangle 23">
            <a:extLst>
              <a:ext uri="{FF2B5EF4-FFF2-40B4-BE49-F238E27FC236}">
                <a16:creationId xmlns:a16="http://schemas.microsoft.com/office/drawing/2014/main" id="{CD396B89-935B-4C43-86D5-59104F959A02}"/>
              </a:ext>
            </a:extLst>
          </p:cNvPr>
          <p:cNvSpPr/>
          <p:nvPr/>
        </p:nvSpPr>
        <p:spPr bwMode="auto">
          <a:xfrm>
            <a:off x="4632839" y="5653442"/>
            <a:ext cx="2560320" cy="548948"/>
          </a:xfrm>
          <a:prstGeom prst="wedgeRectCallout">
            <a:avLst>
              <a:gd name="adj1" fmla="val 19283"/>
              <a:gd name="adj2" fmla="val -87896"/>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1200" b="0" i="1"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Enterprise-grade Application Lifecycle Management</a:t>
            </a:r>
          </a:p>
        </p:txBody>
      </p:sp>
      <p:sp>
        <p:nvSpPr>
          <p:cNvPr id="27" name="Speech Bubble: Rectangle 26">
            <a:extLst>
              <a:ext uri="{FF2B5EF4-FFF2-40B4-BE49-F238E27FC236}">
                <a16:creationId xmlns:a16="http://schemas.microsoft.com/office/drawing/2014/main" id="{39A0CF60-6E6A-4500-8D77-CEC35CBBF866}"/>
              </a:ext>
            </a:extLst>
          </p:cNvPr>
          <p:cNvSpPr/>
          <p:nvPr/>
        </p:nvSpPr>
        <p:spPr bwMode="auto">
          <a:xfrm>
            <a:off x="7380705" y="5651505"/>
            <a:ext cx="2916624" cy="548948"/>
          </a:xfrm>
          <a:prstGeom prst="wedgeRectCallout">
            <a:avLst>
              <a:gd name="adj1" fmla="val 19435"/>
              <a:gd name="adj2" fmla="val -104807"/>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0" fontAlgn="base" latinLnBrk="0" hangingPunct="0">
              <a:lnSpc>
                <a:spcPct val="90000"/>
              </a:lnSpc>
              <a:spcBef>
                <a:spcPct val="0"/>
              </a:spcBef>
              <a:spcAft>
                <a:spcPct val="0"/>
              </a:spcAft>
              <a:buClrTx/>
              <a:buSzTx/>
              <a:buFontTx/>
              <a:buNone/>
              <a:tabLst/>
              <a:defRPr/>
            </a:pPr>
            <a:r>
              <a:rPr kumimoji="0" lang="en-US" sz="1200" b="0" i="1"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rPr>
              <a:t>Server-side business logic for validation, defaulting, calculated fields and more</a:t>
            </a:r>
          </a:p>
        </p:txBody>
      </p:sp>
      <p:sp>
        <p:nvSpPr>
          <p:cNvPr id="2" name="Title 1">
            <a:extLst>
              <a:ext uri="{FF2B5EF4-FFF2-40B4-BE49-F238E27FC236}">
                <a16:creationId xmlns:a16="http://schemas.microsoft.com/office/drawing/2014/main" id="{1D54C7A0-0F1A-46B1-9B64-136F8EF25868}"/>
              </a:ext>
              <a:ext uri="{C183D7F6-B498-43B3-948B-1728B52AA6E4}">
                <adec:decorative xmlns:adec="http://schemas.microsoft.com/office/drawing/2017/decorative" val="1"/>
              </a:ext>
            </a:extLst>
          </p:cNvPr>
          <p:cNvSpPr>
            <a:spLocks noGrp="1"/>
          </p:cNvSpPr>
          <p:nvPr>
            <p:ph type="title"/>
          </p:nvPr>
        </p:nvSpPr>
        <p:spPr>
          <a:xfrm>
            <a:off x="588263" y="-1107996"/>
            <a:ext cx="11018520" cy="1107996"/>
          </a:xfrm>
        </p:spPr>
        <p:txBody>
          <a:bodyPr vert="horz" wrap="square" lIns="0" tIns="0" rIns="0" bIns="0" rtlCol="0" anchor="b">
            <a:spAutoFit/>
          </a:bodyPr>
          <a:lstStyle/>
          <a:p>
            <a:pPr lvl="0" defTabSz="914367">
              <a:lnSpc>
                <a:spcPct val="90000"/>
              </a:lnSpc>
              <a:spcBef>
                <a:spcPts val="0"/>
              </a:spcBef>
              <a:spcAft>
                <a:spcPts val="588"/>
              </a:spcAft>
              <a:defRPr/>
            </a:pPr>
            <a:r>
              <a:rPr lang="en-US" b="1" spc="0">
                <a:ln>
                  <a:noFill/>
                </a:ln>
                <a:solidFill>
                  <a:schemeClr val="accent6"/>
                </a:solidFill>
                <a:latin typeface="Segoe UI" panose="020B0502040204020203" pitchFamily="34" charset="0"/>
                <a:ea typeface="Arial Unicode MS" pitchFamily="34" charset="-128"/>
              </a:rPr>
              <a:t>Unifying to one high-productivity application platform</a:t>
            </a:r>
            <a:endParaRPr lang="en-US" spc="0">
              <a:ln>
                <a:noFill/>
              </a:ln>
              <a:solidFill>
                <a:schemeClr val="accent6"/>
              </a:solidFill>
              <a:latin typeface="Segoe UI" panose="020B0502040204020203" pitchFamily="34" charset="0"/>
              <a:ea typeface="Arial Unicode MS" pitchFamily="34" charset="-128"/>
            </a:endParaRPr>
          </a:p>
        </p:txBody>
      </p:sp>
    </p:spTree>
    <p:extLst>
      <p:ext uri="{BB962C8B-B14F-4D97-AF65-F5344CB8AC3E}">
        <p14:creationId xmlns:p14="http://schemas.microsoft.com/office/powerpoint/2010/main" val="1132704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Background pattern, rectangle&#10;&#10;Description automatically generated">
            <a:extLst>
              <a:ext uri="{FF2B5EF4-FFF2-40B4-BE49-F238E27FC236}">
                <a16:creationId xmlns:a16="http://schemas.microsoft.com/office/drawing/2014/main" id="{AFD4A6DF-E69A-4DAE-A79B-E90C4BB97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21" name="Title 2">
            <a:extLst>
              <a:ext uri="{FF2B5EF4-FFF2-40B4-BE49-F238E27FC236}">
                <a16:creationId xmlns:a16="http://schemas.microsoft.com/office/drawing/2014/main" id="{F11F224A-DB7F-43C9-A5ED-EC88735EFEB0}"/>
              </a:ext>
            </a:extLst>
          </p:cNvPr>
          <p:cNvSpPr txBox="1">
            <a:spLocks/>
          </p:cNvSpPr>
          <p:nvPr/>
        </p:nvSpPr>
        <p:spPr>
          <a:xfrm>
            <a:off x="504368" y="393471"/>
            <a:ext cx="7473157" cy="721519"/>
          </a:xfrm>
          <a:prstGeom prst="rect">
            <a:avLst/>
          </a:prstGeom>
        </p:spPr>
        <p:txBody>
          <a:bodyPr vert="horz" lIns="91422" tIns="45711" rIns="91422" bIns="45711" rtlCol="0" anchor="ctr">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nSpc>
                <a:spcPct val="100000"/>
              </a:lnSpc>
            </a:pPr>
            <a:r>
              <a:rPr lang="en-US" sz="2800" spc="-50">
                <a:solidFill>
                  <a:schemeClr val="bg2"/>
                </a:solidFill>
              </a:rPr>
              <a:t>Types of Power Apps</a:t>
            </a:r>
          </a:p>
        </p:txBody>
      </p:sp>
      <p:pic>
        <p:nvPicPr>
          <p:cNvPr id="22" name="Picture 14">
            <a:extLst>
              <a:ext uri="{FF2B5EF4-FFF2-40B4-BE49-F238E27FC236}">
                <a16:creationId xmlns:a16="http://schemas.microsoft.com/office/drawing/2014/main" id="{50442210-2BF4-4564-A690-871B21F420ED}"/>
              </a:ext>
            </a:extLst>
          </p:cNvPr>
          <p:cNvPicPr>
            <a:picLocks noChangeAspect="1"/>
          </p:cNvPicPr>
          <p:nvPr/>
        </p:nvPicPr>
        <p:blipFill>
          <a:blip r:embed="rId4"/>
          <a:stretch>
            <a:fillRect/>
          </a:stretch>
        </p:blipFill>
        <p:spPr>
          <a:xfrm>
            <a:off x="4144640" y="1430619"/>
            <a:ext cx="3780651" cy="2198472"/>
          </a:xfrm>
          <a:prstGeom prst="rect">
            <a:avLst/>
          </a:prstGeom>
          <a:ln>
            <a:noFill/>
          </a:ln>
          <a:effectLst>
            <a:outerShdw blurRad="292100" dist="139700" dir="2700000" algn="tl" rotWithShape="0">
              <a:srgbClr val="333333">
                <a:alpha val="65000"/>
              </a:srgbClr>
            </a:outerShdw>
          </a:effectLst>
        </p:spPr>
      </p:pic>
      <p:pic>
        <p:nvPicPr>
          <p:cNvPr id="23" name="Picture 13">
            <a:extLst>
              <a:ext uri="{FF2B5EF4-FFF2-40B4-BE49-F238E27FC236}">
                <a16:creationId xmlns:a16="http://schemas.microsoft.com/office/drawing/2014/main" id="{FAB270CF-9150-4DBC-AACC-557134039C15}"/>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343200" y="1118248"/>
            <a:ext cx="2914024" cy="1638339"/>
          </a:xfrm>
          <a:prstGeom prst="rect">
            <a:avLst/>
          </a:prstGeom>
          <a:ln>
            <a:noFill/>
          </a:ln>
          <a:effectLst>
            <a:outerShdw blurRad="292100" dist="139700" dir="2700000" algn="tl" rotWithShape="0">
              <a:srgbClr val="333333">
                <a:alpha val="65000"/>
              </a:srgbClr>
            </a:outerShdw>
          </a:effectLst>
        </p:spPr>
      </p:pic>
      <p:pic>
        <p:nvPicPr>
          <p:cNvPr id="24" name="Picture 15">
            <a:extLst>
              <a:ext uri="{FF2B5EF4-FFF2-40B4-BE49-F238E27FC236}">
                <a16:creationId xmlns:a16="http://schemas.microsoft.com/office/drawing/2014/main" id="{CA09889E-5EF3-493A-BCA4-727D6A04D627}"/>
              </a:ext>
            </a:extLst>
          </p:cNvPr>
          <p:cNvPicPr>
            <a:picLocks noChangeAspect="1"/>
          </p:cNvPicPr>
          <p:nvPr/>
        </p:nvPicPr>
        <p:blipFill>
          <a:blip r:embed="rId6"/>
          <a:stretch>
            <a:fillRect/>
          </a:stretch>
        </p:blipFill>
        <p:spPr>
          <a:xfrm>
            <a:off x="4700916" y="1712150"/>
            <a:ext cx="2802417" cy="1632787"/>
          </a:xfrm>
          <a:prstGeom prst="rect">
            <a:avLst/>
          </a:prstGeom>
          <a:ln>
            <a:noFill/>
          </a:ln>
          <a:effectLst>
            <a:outerShdw blurRad="292100" dist="139700" dir="2700000" algn="tl" rotWithShape="0">
              <a:srgbClr val="333333">
                <a:alpha val="65000"/>
              </a:srgbClr>
            </a:outerShdw>
          </a:effectLst>
        </p:spPr>
      </p:pic>
      <p:pic>
        <p:nvPicPr>
          <p:cNvPr id="25" name="Picture 20">
            <a:extLst>
              <a:ext uri="{FF2B5EF4-FFF2-40B4-BE49-F238E27FC236}">
                <a16:creationId xmlns:a16="http://schemas.microsoft.com/office/drawing/2014/main" id="{ABE4ED84-C7BE-46A6-9240-A473AAAD1529}"/>
              </a:ext>
            </a:extLst>
          </p:cNvPr>
          <p:cNvPicPr>
            <a:picLocks noChangeAspect="1"/>
          </p:cNvPicPr>
          <p:nvPr/>
        </p:nvPicPr>
        <p:blipFill>
          <a:blip r:embed="rId7"/>
          <a:stretch>
            <a:fillRect/>
          </a:stretch>
        </p:blipFill>
        <p:spPr>
          <a:xfrm>
            <a:off x="4934706" y="2300499"/>
            <a:ext cx="2807860" cy="1632787"/>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CBB87CA8-12F7-4C16-94C8-B9F0560B6B29}"/>
              </a:ext>
            </a:extLst>
          </p:cNvPr>
          <p:cNvPicPr>
            <a:picLocks noChangeAspect="1"/>
          </p:cNvPicPr>
          <p:nvPr/>
        </p:nvPicPr>
        <p:blipFill>
          <a:blip r:embed="rId8"/>
          <a:stretch>
            <a:fillRect/>
          </a:stretch>
        </p:blipFill>
        <p:spPr>
          <a:xfrm>
            <a:off x="4148469" y="1118129"/>
            <a:ext cx="2809623" cy="1632787"/>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88D839F7-93CB-4D90-9405-FBBD2DE3F048}"/>
              </a:ext>
            </a:extLst>
          </p:cNvPr>
          <p:cNvPicPr>
            <a:picLocks noChangeAspect="1"/>
          </p:cNvPicPr>
          <p:nvPr/>
        </p:nvPicPr>
        <p:blipFill>
          <a:blip r:embed="rId9"/>
          <a:stretch>
            <a:fillRect/>
          </a:stretch>
        </p:blipFill>
        <p:spPr>
          <a:xfrm>
            <a:off x="4805571" y="1743360"/>
            <a:ext cx="2809623" cy="1632787"/>
          </a:xfrm>
          <a:prstGeom prst="rect">
            <a:avLst/>
          </a:prstGeom>
          <a:ln>
            <a:noFill/>
          </a:ln>
          <a:effectLst>
            <a:outerShdw blurRad="292100" dist="139700" dir="2700000" algn="tl" rotWithShape="0">
              <a:srgbClr val="333333">
                <a:alpha val="65000"/>
              </a:srgbClr>
            </a:outerShdw>
          </a:effectLst>
        </p:spPr>
      </p:pic>
      <p:pic>
        <p:nvPicPr>
          <p:cNvPr id="28" name="Picture 27">
            <a:extLst>
              <a:ext uri="{FF2B5EF4-FFF2-40B4-BE49-F238E27FC236}">
                <a16:creationId xmlns:a16="http://schemas.microsoft.com/office/drawing/2014/main" id="{2DEF3386-3DF6-44B3-A5A0-66112D6A02EC}"/>
              </a:ext>
            </a:extLst>
          </p:cNvPr>
          <p:cNvPicPr>
            <a:picLocks noChangeAspect="1"/>
          </p:cNvPicPr>
          <p:nvPr/>
        </p:nvPicPr>
        <p:blipFill>
          <a:blip r:embed="rId10"/>
          <a:stretch>
            <a:fillRect/>
          </a:stretch>
        </p:blipFill>
        <p:spPr>
          <a:xfrm>
            <a:off x="5082489" y="2391092"/>
            <a:ext cx="2809623" cy="1632787"/>
          </a:xfrm>
          <a:prstGeom prst="rect">
            <a:avLst/>
          </a:prstGeom>
          <a:ln>
            <a:noFill/>
          </a:ln>
          <a:effectLst>
            <a:outerShdw blurRad="292100" dist="139700" dir="2700000" algn="tl" rotWithShape="0">
              <a:srgbClr val="333333">
                <a:alpha val="65000"/>
              </a:srgbClr>
            </a:outerShdw>
          </a:effectLst>
        </p:spPr>
      </p:pic>
      <p:sp>
        <p:nvSpPr>
          <p:cNvPr id="29" name="Title 1">
            <a:extLst>
              <a:ext uri="{FF2B5EF4-FFF2-40B4-BE49-F238E27FC236}">
                <a16:creationId xmlns:a16="http://schemas.microsoft.com/office/drawing/2014/main" id="{9C0C4177-1894-4A8D-8F5B-3B61FDE5BCDA}"/>
              </a:ext>
            </a:extLst>
          </p:cNvPr>
          <p:cNvSpPr txBox="1">
            <a:spLocks/>
          </p:cNvSpPr>
          <p:nvPr/>
        </p:nvSpPr>
        <p:spPr>
          <a:xfrm>
            <a:off x="4100501" y="4114472"/>
            <a:ext cx="4282391" cy="2817312"/>
          </a:xfrm>
          <a:prstGeom prst="rect">
            <a:avLst/>
          </a:prstGeom>
        </p:spPr>
        <p:txBody>
          <a:bodyPr vert="horz" wrap="square" lIns="146246" tIns="91403" rIns="146246" bIns="91403" rtlCol="0" anchor="t">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fontAlgn="base">
              <a:spcAft>
                <a:spcPct val="0"/>
              </a:spcAft>
              <a:defRPr/>
            </a:pPr>
            <a:r>
              <a:rPr lang="en-US" sz="1800" u="sng">
                <a:solidFill>
                  <a:schemeClr val="bg2"/>
                </a:solidFill>
                <a:latin typeface="+mn-lt"/>
                <a:cs typeface="+mn-cs"/>
              </a:rPr>
              <a:t>Model-driven Apps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Built on Microsoft Dataverse.</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Start with a data model, build relationships and business processes.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Build End-to-End business applications.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Build Immersive and responsive applications.</a:t>
            </a:r>
          </a:p>
        </p:txBody>
      </p:sp>
      <p:pic>
        <p:nvPicPr>
          <p:cNvPr id="30" name="Picture 19">
            <a:extLst>
              <a:ext uri="{FF2B5EF4-FFF2-40B4-BE49-F238E27FC236}">
                <a16:creationId xmlns:a16="http://schemas.microsoft.com/office/drawing/2014/main" id="{E7CE8520-12B7-44CC-AC67-F0F23AC5B67A}"/>
              </a:ext>
            </a:extLst>
          </p:cNvPr>
          <p:cNvPicPr>
            <a:picLocks noChangeAspect="1"/>
          </p:cNvPicPr>
          <p:nvPr/>
        </p:nvPicPr>
        <p:blipFill>
          <a:blip r:embed="rId11"/>
          <a:stretch>
            <a:fillRect/>
          </a:stretch>
        </p:blipFill>
        <p:spPr>
          <a:xfrm>
            <a:off x="262100" y="1662050"/>
            <a:ext cx="3377352" cy="1962715"/>
          </a:xfrm>
          <a:prstGeom prst="rect">
            <a:avLst/>
          </a:prstGeom>
          <a:ln>
            <a:noFill/>
          </a:ln>
          <a:effectLst>
            <a:outerShdw blurRad="292100" dist="139700" dir="2700000" algn="tl" rotWithShape="0">
              <a:srgbClr val="333333">
                <a:alpha val="65000"/>
              </a:srgbClr>
            </a:outerShdw>
          </a:effectLst>
        </p:spPr>
      </p:pic>
      <p:grpSp>
        <p:nvGrpSpPr>
          <p:cNvPr id="31" name="Group 21">
            <a:extLst>
              <a:ext uri="{FF2B5EF4-FFF2-40B4-BE49-F238E27FC236}">
                <a16:creationId xmlns:a16="http://schemas.microsoft.com/office/drawing/2014/main" id="{DA01DB2A-9DBC-42B4-BF7F-60F47371A37A}"/>
              </a:ext>
            </a:extLst>
          </p:cNvPr>
          <p:cNvGrpSpPr/>
          <p:nvPr/>
        </p:nvGrpSpPr>
        <p:grpSpPr>
          <a:xfrm>
            <a:off x="547436" y="2048362"/>
            <a:ext cx="2208710" cy="1820790"/>
            <a:chOff x="443060" y="1630850"/>
            <a:chExt cx="5791446" cy="4090000"/>
          </a:xfrm>
        </p:grpSpPr>
        <p:pic>
          <p:nvPicPr>
            <p:cNvPr id="32" name="Picture 22">
              <a:extLst>
                <a:ext uri="{FF2B5EF4-FFF2-40B4-BE49-F238E27FC236}">
                  <a16:creationId xmlns:a16="http://schemas.microsoft.com/office/drawing/2014/main" id="{133E3A75-C961-4C4E-876B-2AB704BDE269}"/>
                </a:ext>
              </a:extLst>
            </p:cNvPr>
            <p:cNvPicPr>
              <a:picLocks noChangeAspect="1"/>
            </p:cNvPicPr>
            <p:nvPr/>
          </p:nvPicPr>
          <p:blipFill rotWithShape="1">
            <a:blip r:embed="rId12"/>
            <a:srcRect b="19129"/>
            <a:stretch/>
          </p:blipFill>
          <p:spPr>
            <a:xfrm>
              <a:off x="443060" y="1630850"/>
              <a:ext cx="2888611" cy="4090000"/>
            </a:xfrm>
            <a:prstGeom prst="rect">
              <a:avLst/>
            </a:prstGeom>
            <a:ln>
              <a:noFill/>
            </a:ln>
            <a:effectLst>
              <a:outerShdw blurRad="292100" dist="139700" dir="2700000" algn="tl" rotWithShape="0">
                <a:srgbClr val="333333">
                  <a:alpha val="65000"/>
                </a:srgbClr>
              </a:outerShdw>
            </a:effectLst>
          </p:spPr>
        </p:pic>
        <p:pic>
          <p:nvPicPr>
            <p:cNvPr id="33" name="Picture 24">
              <a:extLst>
                <a:ext uri="{FF2B5EF4-FFF2-40B4-BE49-F238E27FC236}">
                  <a16:creationId xmlns:a16="http://schemas.microsoft.com/office/drawing/2014/main" id="{71269BA0-6F63-4C66-9C71-5C5108E37819}"/>
                </a:ext>
              </a:extLst>
            </p:cNvPr>
            <p:cNvPicPr>
              <a:picLocks noChangeAspect="1"/>
            </p:cNvPicPr>
            <p:nvPr/>
          </p:nvPicPr>
          <p:blipFill rotWithShape="1">
            <a:blip r:embed="rId13"/>
            <a:srcRect l="-326" b="19129"/>
            <a:stretch/>
          </p:blipFill>
          <p:spPr>
            <a:xfrm>
              <a:off x="3331672" y="1630852"/>
              <a:ext cx="2902834" cy="4089998"/>
            </a:xfrm>
            <a:prstGeom prst="rect">
              <a:avLst/>
            </a:prstGeom>
            <a:solidFill>
              <a:srgbClr val="FFFFFF"/>
            </a:solidFill>
            <a:ln>
              <a:noFill/>
            </a:ln>
            <a:effectLst>
              <a:outerShdw blurRad="292100" dist="139700" dir="2700000" algn="tl" rotWithShape="0">
                <a:srgbClr val="333333">
                  <a:alpha val="65000"/>
                </a:srgbClr>
              </a:outerShdw>
            </a:effectLst>
          </p:spPr>
        </p:pic>
      </p:grpSp>
      <p:grpSp>
        <p:nvGrpSpPr>
          <p:cNvPr id="34" name="Group 26">
            <a:extLst>
              <a:ext uri="{FF2B5EF4-FFF2-40B4-BE49-F238E27FC236}">
                <a16:creationId xmlns:a16="http://schemas.microsoft.com/office/drawing/2014/main" id="{C446D5FC-F110-414E-9776-ADF47B5AA840}"/>
              </a:ext>
            </a:extLst>
          </p:cNvPr>
          <p:cNvGrpSpPr/>
          <p:nvPr/>
        </p:nvGrpSpPr>
        <p:grpSpPr>
          <a:xfrm>
            <a:off x="169217" y="1175923"/>
            <a:ext cx="3345184" cy="2187724"/>
            <a:chOff x="608852" y="-234538"/>
            <a:chExt cx="10020300" cy="6553200"/>
          </a:xfrm>
        </p:grpSpPr>
        <p:pic>
          <p:nvPicPr>
            <p:cNvPr id="35" name="Picture 28">
              <a:extLst>
                <a:ext uri="{FF2B5EF4-FFF2-40B4-BE49-F238E27FC236}">
                  <a16:creationId xmlns:a16="http://schemas.microsoft.com/office/drawing/2014/main" id="{C10AEC3C-44F0-4786-9280-69E7B66F68E1}"/>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36" name="Picture 29" descr="Screen Clipping">
              <a:extLst>
                <a:ext uri="{FF2B5EF4-FFF2-40B4-BE49-F238E27FC236}">
                  <a16:creationId xmlns:a16="http://schemas.microsoft.com/office/drawing/2014/main" id="{2B44174C-F672-41D2-A560-64027F381F86}"/>
                </a:ext>
              </a:extLst>
            </p:cNvPr>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37" name="Group 30">
            <a:extLst>
              <a:ext uri="{FF2B5EF4-FFF2-40B4-BE49-F238E27FC236}">
                <a16:creationId xmlns:a16="http://schemas.microsoft.com/office/drawing/2014/main" id="{50D059D6-3415-4A0B-8142-72E6804083DF}"/>
              </a:ext>
            </a:extLst>
          </p:cNvPr>
          <p:cNvGrpSpPr/>
          <p:nvPr/>
        </p:nvGrpSpPr>
        <p:grpSpPr>
          <a:xfrm>
            <a:off x="2716302" y="999586"/>
            <a:ext cx="1298964" cy="2962118"/>
            <a:chOff x="1413562" y="1294774"/>
            <a:chExt cx="2712341" cy="5298653"/>
          </a:xfrm>
        </p:grpSpPr>
        <p:pic>
          <p:nvPicPr>
            <p:cNvPr id="38" name="Picture 31" descr="A close up of a piece of paper&#10;&#10;Description generated with high confidence">
              <a:extLst>
                <a:ext uri="{FF2B5EF4-FFF2-40B4-BE49-F238E27FC236}">
                  <a16:creationId xmlns:a16="http://schemas.microsoft.com/office/drawing/2014/main" id="{11476F12-F70F-46F2-B7C8-42822F11BED1}"/>
                </a:ext>
              </a:extLst>
            </p:cNvPr>
            <p:cNvPicPr>
              <a:picLocks noChangeAspect="1"/>
            </p:cNvPicPr>
            <p:nvPr/>
          </p:nvPicPr>
          <p:blipFill>
            <a:blip r:embed="rId16"/>
            <a:stretch>
              <a:fillRect/>
            </a:stretch>
          </p:blipFill>
          <p:spPr>
            <a:xfrm>
              <a:off x="1704062" y="2087524"/>
              <a:ext cx="2118732" cy="3766921"/>
            </a:xfrm>
            <a:prstGeom prst="rect">
              <a:avLst/>
            </a:prstGeom>
          </p:spPr>
        </p:pic>
        <p:pic>
          <p:nvPicPr>
            <p:cNvPr id="39" name="Picture 32">
              <a:extLst>
                <a:ext uri="{FF2B5EF4-FFF2-40B4-BE49-F238E27FC236}">
                  <a16:creationId xmlns:a16="http://schemas.microsoft.com/office/drawing/2014/main" id="{4981BF78-3240-4F6E-953E-A9F5C72ACD85}"/>
                </a:ext>
              </a:extLst>
            </p:cNvPr>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40" name="Title 1">
            <a:extLst>
              <a:ext uri="{FF2B5EF4-FFF2-40B4-BE49-F238E27FC236}">
                <a16:creationId xmlns:a16="http://schemas.microsoft.com/office/drawing/2014/main" id="{8CCE4B7B-769C-4A92-9E7F-B64C168092EC}"/>
              </a:ext>
            </a:extLst>
          </p:cNvPr>
          <p:cNvSpPr txBox="1">
            <a:spLocks/>
          </p:cNvSpPr>
          <p:nvPr/>
        </p:nvSpPr>
        <p:spPr>
          <a:xfrm>
            <a:off x="262100" y="4203359"/>
            <a:ext cx="3886369" cy="2527641"/>
          </a:xfrm>
          <a:prstGeom prst="rect">
            <a:avLst/>
          </a:prstGeom>
        </p:spPr>
        <p:txBody>
          <a:bodyPr lIns="91440" tIns="45720" rIns="91440" bIns="45720" anchor="t"/>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914139">
              <a:defRPr/>
            </a:pPr>
            <a:r>
              <a:rPr lang="en-US" sz="1800" b="0" u="sng">
                <a:solidFill>
                  <a:schemeClr val="bg2"/>
                </a:solidFill>
                <a:latin typeface="+mn-lt"/>
                <a:ea typeface="+mn-ea"/>
                <a:cs typeface="+mn-cs"/>
              </a:rPr>
              <a:t>Canvas Apps</a:t>
            </a:r>
          </a:p>
          <a:p>
            <a:pPr defTabSz="914139">
              <a:defRPr/>
            </a:pPr>
            <a:endParaRPr lang="en-US" sz="1600" b="0">
              <a:solidFill>
                <a:schemeClr val="bg2"/>
              </a:solidFill>
              <a:latin typeface="+mn-lt"/>
              <a:ea typeface="+mn-ea"/>
              <a:cs typeface="+mn-cs"/>
            </a:endParaRPr>
          </a:p>
          <a:p>
            <a:pPr marL="228600" indent="-228600" defTabSz="914139">
              <a:buFont typeface="Arial" panose="020B0604020202020204" pitchFamily="34" charset="0"/>
              <a:buChar char="•"/>
              <a:defRPr/>
            </a:pPr>
            <a:r>
              <a:rPr lang="en-US" sz="1600" b="0">
                <a:solidFill>
                  <a:schemeClr val="bg2"/>
                </a:solidFill>
                <a:latin typeface="+mn-lt"/>
                <a:ea typeface="+mn-ea"/>
                <a:cs typeface="+mn-cs"/>
              </a:rPr>
              <a:t>Start with user experience in mind.</a:t>
            </a:r>
            <a:endParaRPr lang="en-US" sz="1600" b="0">
              <a:solidFill>
                <a:schemeClr val="bg2"/>
              </a:solidFill>
              <a:latin typeface="+mn-lt"/>
              <a:ea typeface="Calibri"/>
              <a:cs typeface="Calibri"/>
            </a:endParaRPr>
          </a:p>
          <a:p>
            <a:pPr defTabSz="914139">
              <a:defRPr/>
            </a:pPr>
            <a:endParaRPr lang="en-US" sz="1600" b="0">
              <a:solidFill>
                <a:schemeClr val="bg2"/>
              </a:solidFill>
              <a:latin typeface="+mn-lt"/>
              <a:ea typeface="Calibri"/>
              <a:cs typeface="Calibri"/>
            </a:endParaRPr>
          </a:p>
          <a:p>
            <a:pPr marL="228600" indent="-228600" defTabSz="914139">
              <a:buFont typeface="Arial" panose="020B0604020202020204" pitchFamily="34" charset="0"/>
              <a:buChar char="•"/>
              <a:defRPr/>
            </a:pPr>
            <a:r>
              <a:rPr lang="en-US" sz="1600" b="0">
                <a:solidFill>
                  <a:schemeClr val="bg2"/>
                </a:solidFill>
                <a:latin typeface="+mn-lt"/>
                <a:ea typeface="+mn-ea"/>
                <a:cs typeface="+mn-cs"/>
              </a:rPr>
              <a:t>Build Pixel Perfect Apps, full control over the App Design.</a:t>
            </a:r>
            <a:endParaRPr lang="en-US" sz="1600" b="0">
              <a:solidFill>
                <a:schemeClr val="bg2"/>
              </a:solidFill>
              <a:latin typeface="+mn-lt"/>
              <a:ea typeface="Calibri"/>
              <a:cs typeface="Calibri"/>
            </a:endParaRPr>
          </a:p>
          <a:p>
            <a:pPr defTabSz="914139">
              <a:defRPr/>
            </a:pPr>
            <a:endParaRPr lang="en-US" sz="1600" b="0">
              <a:solidFill>
                <a:schemeClr val="bg2"/>
              </a:solidFill>
              <a:latin typeface="+mn-lt"/>
              <a:ea typeface="Calibri"/>
              <a:cs typeface="Calibri"/>
            </a:endParaRPr>
          </a:p>
          <a:p>
            <a:pPr marL="228600" indent="-228600" defTabSz="914139">
              <a:buFont typeface="Arial" panose="020B0604020202020204" pitchFamily="34" charset="0"/>
              <a:buChar char="•"/>
              <a:defRPr/>
            </a:pPr>
            <a:r>
              <a:rPr lang="en-US" sz="1600" b="0">
                <a:solidFill>
                  <a:schemeClr val="bg2"/>
                </a:solidFill>
                <a:latin typeface="+mn-lt"/>
                <a:ea typeface="+mn-ea"/>
                <a:cs typeface="+mn-cs"/>
              </a:rPr>
              <a:t>Build Task-based &amp; role-based apps.</a:t>
            </a:r>
            <a:endParaRPr lang="en-US" sz="1600" b="0">
              <a:solidFill>
                <a:schemeClr val="bg2"/>
              </a:solidFill>
              <a:latin typeface="+mn-lt"/>
              <a:ea typeface="Calibri"/>
              <a:cs typeface="Calibri"/>
            </a:endParaRPr>
          </a:p>
          <a:p>
            <a:pPr marL="228600" indent="-228600" defTabSz="914139">
              <a:buFont typeface="Arial" panose="020B0604020202020204" pitchFamily="34" charset="0"/>
              <a:buChar char="•"/>
              <a:defRPr/>
            </a:pPr>
            <a:endParaRPr lang="en-US" sz="1600" b="0">
              <a:solidFill>
                <a:schemeClr val="bg2"/>
              </a:solidFill>
              <a:latin typeface="+mn-lt"/>
              <a:ea typeface="Calibri"/>
              <a:cs typeface="Calibri"/>
            </a:endParaRPr>
          </a:p>
          <a:p>
            <a:pPr marL="228600" indent="-228600" defTabSz="914139">
              <a:buFont typeface="Arial" panose="020B0604020202020204" pitchFamily="34" charset="0"/>
              <a:buChar char="•"/>
              <a:defRPr/>
            </a:pPr>
            <a:r>
              <a:rPr lang="en-US" sz="1600" b="0">
                <a:solidFill>
                  <a:schemeClr val="bg2"/>
                </a:solidFill>
                <a:latin typeface="+mn-lt"/>
                <a:ea typeface="+mn-ea"/>
                <a:cs typeface="+mn-cs"/>
              </a:rPr>
              <a:t>Mash-up data from 600+ data sources</a:t>
            </a:r>
            <a:r>
              <a:rPr lang="en-US" sz="900" b="0">
                <a:solidFill>
                  <a:schemeClr val="bg2"/>
                </a:solidFill>
                <a:latin typeface="+mn-lt"/>
                <a:ea typeface="+mn-ea"/>
                <a:cs typeface="+mn-cs"/>
              </a:rPr>
              <a:t>.</a:t>
            </a:r>
            <a:endParaRPr lang="en-US" sz="900" b="0">
              <a:solidFill>
                <a:schemeClr val="bg2"/>
              </a:solidFill>
              <a:latin typeface="+mn-lt"/>
              <a:ea typeface="Calibri"/>
              <a:cs typeface="Calibri"/>
            </a:endParaRPr>
          </a:p>
        </p:txBody>
      </p:sp>
      <p:pic>
        <p:nvPicPr>
          <p:cNvPr id="41" name="Picture 40" descr="A screenshot of a computer screen&#10;&#10;Description automatically generated">
            <a:extLst>
              <a:ext uri="{FF2B5EF4-FFF2-40B4-BE49-F238E27FC236}">
                <a16:creationId xmlns:a16="http://schemas.microsoft.com/office/drawing/2014/main" id="{DB1F62D3-CB12-45E0-8722-C6D9491421CD}"/>
              </a:ext>
            </a:extLst>
          </p:cNvPr>
          <p:cNvPicPr>
            <a:picLocks noChangeAspect="1"/>
          </p:cNvPicPr>
          <p:nvPr/>
        </p:nvPicPr>
        <p:blipFill>
          <a:blip r:embed="rId18"/>
          <a:stretch>
            <a:fillRect/>
          </a:stretch>
        </p:blipFill>
        <p:spPr>
          <a:xfrm>
            <a:off x="8024110" y="1475127"/>
            <a:ext cx="4282392" cy="2440876"/>
          </a:xfrm>
          <a:prstGeom prst="rect">
            <a:avLst/>
          </a:prstGeom>
        </p:spPr>
      </p:pic>
      <p:sp>
        <p:nvSpPr>
          <p:cNvPr id="42" name="Title 1">
            <a:extLst>
              <a:ext uri="{FF2B5EF4-FFF2-40B4-BE49-F238E27FC236}">
                <a16:creationId xmlns:a16="http://schemas.microsoft.com/office/drawing/2014/main" id="{6EF4BC30-E3CB-408A-A855-13E7E1D417F8}"/>
              </a:ext>
            </a:extLst>
          </p:cNvPr>
          <p:cNvSpPr txBox="1">
            <a:spLocks/>
          </p:cNvSpPr>
          <p:nvPr/>
        </p:nvSpPr>
        <p:spPr>
          <a:xfrm>
            <a:off x="8194101" y="4099138"/>
            <a:ext cx="4023124" cy="2377157"/>
          </a:xfrm>
          <a:prstGeom prst="rect">
            <a:avLst/>
          </a:prstGeom>
        </p:spPr>
        <p:txBody>
          <a:bodyPr vert="horz" wrap="square" lIns="146246" tIns="91403" rIns="146246" bIns="91403" rtlCol="0" anchor="t">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fontAlgn="base">
              <a:spcAft>
                <a:spcPct val="0"/>
              </a:spcAft>
              <a:defRPr/>
            </a:pPr>
            <a:r>
              <a:rPr lang="en-US" sz="1800" u="sng">
                <a:solidFill>
                  <a:schemeClr val="bg2"/>
                </a:solidFill>
                <a:latin typeface="+mn-lt"/>
                <a:cs typeface="+mn-cs"/>
              </a:rPr>
              <a:t>Power Apps Portals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Web based apps that allow internal and external access to view and update data within Dataverse.</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Build websites with anonymous access.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Microsoft Dataverse based.</a:t>
            </a:r>
          </a:p>
        </p:txBody>
      </p:sp>
    </p:spTree>
    <p:extLst>
      <p:ext uri="{BB962C8B-B14F-4D97-AF65-F5344CB8AC3E}">
        <p14:creationId xmlns:p14="http://schemas.microsoft.com/office/powerpoint/2010/main" val="2386726137"/>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ppt_x"/>
                                          </p:val>
                                        </p:tav>
                                        <p:tav tm="100000">
                                          <p:val>
                                            <p:strVal val="#ppt_x"/>
                                          </p:val>
                                        </p:tav>
                                      </p:tavLst>
                                    </p:anim>
                                    <p:anim calcmode="lin" valueType="num">
                                      <p:cBhvr additive="base">
                                        <p:cTn id="2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ppt_x"/>
                                          </p:val>
                                        </p:tav>
                                        <p:tav tm="100000">
                                          <p:val>
                                            <p:strVal val="#ppt_x"/>
                                          </p:val>
                                        </p:tav>
                                      </p:tavLst>
                                    </p:anim>
                                    <p:anim calcmode="lin" valueType="num">
                                      <p:cBhvr additive="base">
                                        <p:cTn id="50" dur="500" fill="hold"/>
                                        <p:tgtEl>
                                          <p:spTgt spid="2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fill="hold"/>
                                        <p:tgtEl>
                                          <p:spTgt spid="28"/>
                                        </p:tgtEl>
                                        <p:attrNameLst>
                                          <p:attrName>ppt_x</p:attrName>
                                        </p:attrNameLst>
                                      </p:cBhvr>
                                      <p:tavLst>
                                        <p:tav tm="0">
                                          <p:val>
                                            <p:strVal val="#ppt_x"/>
                                          </p:val>
                                        </p:tav>
                                        <p:tav tm="100000">
                                          <p:val>
                                            <p:strVal val="#ppt_x"/>
                                          </p:val>
                                        </p:tav>
                                      </p:tavLst>
                                    </p:anim>
                                    <p:anim calcmode="lin" valueType="num">
                                      <p:cBhvr additive="base">
                                        <p:cTn id="54" dur="500" fill="hold"/>
                                        <p:tgtEl>
                                          <p:spTgt spid="2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ppt_x"/>
                                          </p:val>
                                        </p:tav>
                                        <p:tav tm="100000">
                                          <p:val>
                                            <p:strVal val="#ppt_x"/>
                                          </p:val>
                                        </p:tav>
                                      </p:tavLst>
                                    </p:anim>
                                    <p:anim calcmode="lin" valueType="num">
                                      <p:cBhvr additive="base">
                                        <p:cTn id="64" dur="500" fill="hold"/>
                                        <p:tgtEl>
                                          <p:spTgt spid="4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fill="hold"/>
                                        <p:tgtEl>
                                          <p:spTgt spid="42"/>
                                        </p:tgtEl>
                                        <p:attrNameLst>
                                          <p:attrName>ppt_x</p:attrName>
                                        </p:attrNameLst>
                                      </p:cBhvr>
                                      <p:tavLst>
                                        <p:tav tm="0">
                                          <p:val>
                                            <p:strVal val="#ppt_x"/>
                                          </p:val>
                                        </p:tav>
                                        <p:tav tm="100000">
                                          <p:val>
                                            <p:strVal val="#ppt_x"/>
                                          </p:val>
                                        </p:tav>
                                      </p:tavLst>
                                    </p:anim>
                                    <p:anim calcmode="lin" valueType="num">
                                      <p:cBhvr additive="base">
                                        <p:cTn id="6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0"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 name="Picture 42" descr="Background pattern, rectangle&#10;&#10;Description automatically generated">
            <a:extLst>
              <a:ext uri="{FF2B5EF4-FFF2-40B4-BE49-F238E27FC236}">
                <a16:creationId xmlns:a16="http://schemas.microsoft.com/office/drawing/2014/main" id="{AFD4A6DF-E69A-4DAE-A79B-E90C4BB97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21" name="Title 2">
            <a:extLst>
              <a:ext uri="{FF2B5EF4-FFF2-40B4-BE49-F238E27FC236}">
                <a16:creationId xmlns:a16="http://schemas.microsoft.com/office/drawing/2014/main" id="{F11F224A-DB7F-43C9-A5ED-EC88735EFEB0}"/>
              </a:ext>
            </a:extLst>
          </p:cNvPr>
          <p:cNvSpPr txBox="1">
            <a:spLocks/>
          </p:cNvSpPr>
          <p:nvPr/>
        </p:nvSpPr>
        <p:spPr>
          <a:xfrm>
            <a:off x="1588" y="2942361"/>
            <a:ext cx="12323170" cy="721519"/>
          </a:xfrm>
          <a:prstGeom prst="rect">
            <a:avLst/>
          </a:prstGeom>
          <a:solidFill>
            <a:schemeClr val="bg1"/>
          </a:solidFill>
        </p:spPr>
        <p:txBody>
          <a:bodyPr vert="horz" lIns="91422" tIns="45711" rIns="91422" bIns="45711" rtlCol="0" anchor="ctr">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lnSpc>
                <a:spcPct val="100000"/>
              </a:lnSpc>
            </a:pPr>
            <a:r>
              <a:rPr lang="en-US" sz="3600" spc="-50">
                <a:solidFill>
                  <a:schemeClr val="accent6">
                    <a:lumMod val="50000"/>
                  </a:schemeClr>
                </a:solidFill>
              </a:rPr>
              <a:t>Canvas Apps</a:t>
            </a:r>
          </a:p>
        </p:txBody>
      </p:sp>
      <p:sp>
        <p:nvSpPr>
          <p:cNvPr id="44" name="Title 2">
            <a:extLst>
              <a:ext uri="{FF2B5EF4-FFF2-40B4-BE49-F238E27FC236}">
                <a16:creationId xmlns:a16="http://schemas.microsoft.com/office/drawing/2014/main" id="{5AD63498-91BC-4D25-8726-EAFAFE87FE42}"/>
              </a:ext>
            </a:extLst>
          </p:cNvPr>
          <p:cNvSpPr txBox="1">
            <a:spLocks/>
          </p:cNvSpPr>
          <p:nvPr/>
        </p:nvSpPr>
        <p:spPr>
          <a:xfrm>
            <a:off x="1588" y="2710543"/>
            <a:ext cx="12323170" cy="1208314"/>
          </a:xfrm>
          <a:prstGeom prst="rect">
            <a:avLst/>
          </a:prstGeom>
          <a:solidFill>
            <a:schemeClr val="bg1"/>
          </a:solidFill>
        </p:spPr>
        <p:txBody>
          <a:bodyPr vert="horz" lIns="91422" tIns="45711" rIns="91422" bIns="45711" rtlCol="0" anchor="ctr">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lnSpc>
                <a:spcPct val="100000"/>
              </a:lnSpc>
            </a:pPr>
            <a:r>
              <a:rPr lang="en-US" sz="5000" spc="-50">
                <a:solidFill>
                  <a:schemeClr val="accent6">
                    <a:lumMod val="50000"/>
                  </a:schemeClr>
                </a:solidFill>
              </a:rPr>
              <a:t>Canvas Apps</a:t>
            </a:r>
          </a:p>
        </p:txBody>
      </p:sp>
    </p:spTree>
    <p:extLst>
      <p:ext uri="{BB962C8B-B14F-4D97-AF65-F5344CB8AC3E}">
        <p14:creationId xmlns:p14="http://schemas.microsoft.com/office/powerpoint/2010/main" val="2918382781"/>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 rectangle&#10;&#10;Description automatically generated">
            <a:extLst>
              <a:ext uri="{FF2B5EF4-FFF2-40B4-BE49-F238E27FC236}">
                <a16:creationId xmlns:a16="http://schemas.microsoft.com/office/drawing/2014/main" id="{28F79DE9-D527-4D16-8B24-DE968FB4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43" name="Title 3">
            <a:extLst>
              <a:ext uri="{FF2B5EF4-FFF2-40B4-BE49-F238E27FC236}">
                <a16:creationId xmlns:a16="http://schemas.microsoft.com/office/drawing/2014/main" id="{6B5B76EF-ADAB-4078-B896-28D40563C3A1}"/>
              </a:ext>
            </a:extLst>
          </p:cNvPr>
          <p:cNvSpPr txBox="1">
            <a:spLocks/>
          </p:cNvSpPr>
          <p:nvPr/>
        </p:nvSpPr>
        <p:spPr>
          <a:xfrm>
            <a:off x="518054" y="562517"/>
            <a:ext cx="11291359" cy="2033058"/>
          </a:xfrm>
          <a:prstGeom prst="rect">
            <a:avLst/>
          </a:prstGeom>
        </p:spPr>
        <p:txBody>
          <a:bodyPr vert="horz" lIns="91422" tIns="45711" rIns="91422" bIns="45711" rtlCol="0" anchor="ctr">
            <a:normAutofit fontScale="97500"/>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lnSpc>
                <a:spcPct val="120000"/>
              </a:lnSpc>
            </a:pPr>
            <a:r>
              <a:rPr lang="en-US" sz="2000">
                <a:solidFill>
                  <a:schemeClr val="bg2"/>
                </a:solidFill>
                <a:latin typeface="Segoe UI Semilight"/>
                <a:cs typeface="Segoe UI Semilight"/>
              </a:rPr>
              <a:t>Canvas Apps help business-power-users to create and use custom business apps across platforms </a:t>
            </a:r>
            <a:br>
              <a:rPr lang="en-US" sz="2000">
                <a:latin typeface="Segoe UI Semilight" panose="020B0402040204020203" pitchFamily="34" charset="0"/>
                <a:cs typeface="Segoe UI Semilight" panose="020B0402040204020203" pitchFamily="34" charset="0"/>
              </a:rPr>
            </a:br>
            <a:r>
              <a:rPr lang="en-US" sz="2000">
                <a:solidFill>
                  <a:schemeClr val="bg2"/>
                </a:solidFill>
                <a:latin typeface="Segoe UI Semilight"/>
                <a:cs typeface="Segoe UI Semilight"/>
              </a:rPr>
              <a:t>using Excel and PowerPoint skills.</a:t>
            </a:r>
          </a:p>
          <a:p>
            <a:pPr algn="ctr">
              <a:lnSpc>
                <a:spcPct val="120000"/>
              </a:lnSpc>
            </a:pPr>
            <a:endParaRPr lang="en-US" sz="2000">
              <a:solidFill>
                <a:schemeClr val="bg2"/>
              </a:solidFill>
              <a:latin typeface="Segoe UI Semilight" panose="020B0402040204020203" pitchFamily="34" charset="0"/>
              <a:cs typeface="Segoe UI Semilight" panose="020B0402040204020203" pitchFamily="34" charset="0"/>
            </a:endParaRPr>
          </a:p>
          <a:p>
            <a:pPr algn="ctr">
              <a:lnSpc>
                <a:spcPct val="120000"/>
              </a:lnSpc>
            </a:pPr>
            <a:r>
              <a:rPr lang="en-US" sz="2000">
                <a:solidFill>
                  <a:schemeClr val="bg2"/>
                </a:solidFill>
                <a:latin typeface="Segoe UI Semilight"/>
                <a:cs typeface="Segoe UI Semilight"/>
              </a:rPr>
              <a:t>Start with a blank screen and design your app visually by adding components to it. </a:t>
            </a:r>
          </a:p>
          <a:p>
            <a:pPr algn="ctr">
              <a:lnSpc>
                <a:spcPct val="120000"/>
              </a:lnSpc>
            </a:pPr>
            <a:r>
              <a:rPr lang="en-US" sz="2000">
                <a:solidFill>
                  <a:schemeClr val="bg2"/>
                </a:solidFill>
                <a:latin typeface="Segoe UI Semilight"/>
                <a:cs typeface="Segoe UI Semilight"/>
              </a:rPr>
              <a:t>When you're ready, connect it to data.</a:t>
            </a:r>
          </a:p>
          <a:p>
            <a:pPr algn="ctr">
              <a:lnSpc>
                <a:spcPct val="120000"/>
              </a:lnSpc>
            </a:pPr>
            <a:endParaRPr lang="en-US" sz="900">
              <a:solidFill>
                <a:schemeClr val="bg2"/>
              </a:solidFill>
            </a:endParaRPr>
          </a:p>
        </p:txBody>
      </p:sp>
      <p:grpSp>
        <p:nvGrpSpPr>
          <p:cNvPr id="44" name="Group 43">
            <a:extLst>
              <a:ext uri="{FF2B5EF4-FFF2-40B4-BE49-F238E27FC236}">
                <a16:creationId xmlns:a16="http://schemas.microsoft.com/office/drawing/2014/main" id="{2DA4CDD9-E2C2-4FF4-8090-E7BB51BD6122}"/>
              </a:ext>
            </a:extLst>
          </p:cNvPr>
          <p:cNvGrpSpPr/>
          <p:nvPr/>
        </p:nvGrpSpPr>
        <p:grpSpPr>
          <a:xfrm>
            <a:off x="1077754" y="2726624"/>
            <a:ext cx="2737663" cy="3415750"/>
            <a:chOff x="1079815" y="2506662"/>
            <a:chExt cx="2793286" cy="3485150"/>
          </a:xfrm>
        </p:grpSpPr>
        <p:sp>
          <p:nvSpPr>
            <p:cNvPr id="45" name="TextBox 44">
              <a:extLst>
                <a:ext uri="{FF2B5EF4-FFF2-40B4-BE49-F238E27FC236}">
                  <a16:creationId xmlns:a16="http://schemas.microsoft.com/office/drawing/2014/main" id="{D22FF98A-D2B9-4AC0-A386-1C337CC44C7D}"/>
                </a:ext>
              </a:extLst>
            </p:cNvPr>
            <p:cNvSpPr txBox="1"/>
            <p:nvPr/>
          </p:nvSpPr>
          <p:spPr>
            <a:xfrm>
              <a:off x="1079815" y="5021263"/>
              <a:ext cx="2793286" cy="970549"/>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defRPr/>
              </a:pPr>
              <a:r>
                <a:rPr lang="en-US" sz="1961" b="1" u="sng">
                  <a:solidFill>
                    <a:schemeClr val="bg2"/>
                  </a:solidFill>
                  <a:latin typeface="Segoe UI Light" panose="020B0502040204020203" pitchFamily="34" charset="0"/>
                  <a:cs typeface="Segoe UI Light" panose="020B0502040204020203" pitchFamily="34" charset="0"/>
                </a:rPr>
                <a:t>Connect</a:t>
              </a:r>
              <a:r>
                <a:rPr lang="en-US" sz="1961" b="1">
                  <a:solidFill>
                    <a:schemeClr val="bg2"/>
                  </a:solidFill>
                  <a:latin typeface="Segoe UI Light" panose="020B0502040204020203" pitchFamily="34" charset="0"/>
                  <a:cs typeface="Segoe UI Light" panose="020B0502040204020203" pitchFamily="34" charset="0"/>
                </a:rPr>
                <a:t> </a:t>
              </a:r>
              <a:r>
                <a:rPr lang="en-US" sz="1961">
                  <a:solidFill>
                    <a:schemeClr val="bg2"/>
                  </a:solidFill>
                  <a:latin typeface="Segoe UI Light" panose="020B0502040204020203" pitchFamily="34" charset="0"/>
                  <a:cs typeface="Segoe UI Light" panose="020B0502040204020203" pitchFamily="34" charset="0"/>
                </a:rPr>
                <a:t>to data &amp; systems you’re already using </a:t>
              </a:r>
              <a:r>
                <a:rPr lang="en-US" sz="1961" b="1" i="1">
                  <a:solidFill>
                    <a:schemeClr val="bg2"/>
                  </a:solidFill>
                  <a:latin typeface="Segoe UI Light" panose="020B0502040204020203" pitchFamily="34" charset="0"/>
                  <a:cs typeface="Segoe UI Light" panose="020B0502040204020203" pitchFamily="34" charset="0"/>
                </a:rPr>
                <a:t>easily</a:t>
              </a:r>
              <a:endParaRPr lang="en-US" sz="1176" b="1" i="1">
                <a:solidFill>
                  <a:schemeClr val="bg2"/>
                </a:solidFill>
                <a:latin typeface="Segoe UI Light" panose="020B0502040204020203" pitchFamily="34" charset="0"/>
                <a:cs typeface="Segoe UI Light" panose="020B0502040204020203" pitchFamily="34" charset="0"/>
              </a:endParaRPr>
            </a:p>
          </p:txBody>
        </p:sp>
        <p:pic>
          <p:nvPicPr>
            <p:cNvPr id="46" name="Picture 45">
              <a:extLst>
                <a:ext uri="{FF2B5EF4-FFF2-40B4-BE49-F238E27FC236}">
                  <a16:creationId xmlns:a16="http://schemas.microsoft.com/office/drawing/2014/main" id="{2A298D77-15E2-4441-9134-2598B21DBB0B}"/>
                </a:ext>
              </a:extLst>
            </p:cNvPr>
            <p:cNvPicPr>
              <a:picLocks noChangeAspect="1"/>
            </p:cNvPicPr>
            <p:nvPr/>
          </p:nvPicPr>
          <p:blipFill rotWithShape="1">
            <a:blip r:embed="rId4"/>
            <a:srcRect l="4083" r="70973" b="30713"/>
            <a:stretch/>
          </p:blipFill>
          <p:spPr>
            <a:xfrm>
              <a:off x="1079815" y="2506662"/>
              <a:ext cx="2793286" cy="2512441"/>
            </a:xfrm>
            <a:prstGeom prst="rect">
              <a:avLst/>
            </a:prstGeom>
          </p:spPr>
        </p:pic>
      </p:grpSp>
      <p:grpSp>
        <p:nvGrpSpPr>
          <p:cNvPr id="47" name="Group 46">
            <a:extLst>
              <a:ext uri="{FF2B5EF4-FFF2-40B4-BE49-F238E27FC236}">
                <a16:creationId xmlns:a16="http://schemas.microsoft.com/office/drawing/2014/main" id="{2779B91C-6344-4CC1-A9BC-F08D7914A8C8}"/>
              </a:ext>
            </a:extLst>
          </p:cNvPr>
          <p:cNvGrpSpPr/>
          <p:nvPr/>
        </p:nvGrpSpPr>
        <p:grpSpPr>
          <a:xfrm>
            <a:off x="4629983" y="2726624"/>
            <a:ext cx="2777686" cy="3969588"/>
            <a:chOff x="4679515" y="2506661"/>
            <a:chExt cx="2834122" cy="4050241"/>
          </a:xfrm>
        </p:grpSpPr>
        <p:sp>
          <p:nvSpPr>
            <p:cNvPr id="48" name="TextBox 47">
              <a:extLst>
                <a:ext uri="{FF2B5EF4-FFF2-40B4-BE49-F238E27FC236}">
                  <a16:creationId xmlns:a16="http://schemas.microsoft.com/office/drawing/2014/main" id="{63052288-1BDC-4B9F-AC26-879C3355D674}"/>
                </a:ext>
              </a:extLst>
            </p:cNvPr>
            <p:cNvSpPr txBox="1"/>
            <p:nvPr/>
          </p:nvSpPr>
          <p:spPr>
            <a:xfrm>
              <a:off x="4679515" y="5021263"/>
              <a:ext cx="2834122" cy="1535639"/>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defRPr/>
              </a:pPr>
              <a:r>
                <a:rPr lang="en-US" sz="1961" b="1" u="sng">
                  <a:solidFill>
                    <a:schemeClr val="bg2"/>
                  </a:solidFill>
                  <a:latin typeface="Segoe UI Light" panose="020B0502040204020203" pitchFamily="34" charset="0"/>
                  <a:cs typeface="Segoe UI Light" panose="020B0502040204020203" pitchFamily="34" charset="0"/>
                </a:rPr>
                <a:t>Create</a:t>
              </a:r>
              <a:r>
                <a:rPr lang="en-US" sz="1961" b="1">
                  <a:solidFill>
                    <a:schemeClr val="bg2"/>
                  </a:solidFill>
                  <a:latin typeface="Segoe UI Light" panose="020B0502040204020203" pitchFamily="34" charset="0"/>
                  <a:cs typeface="Segoe UI Light" panose="020B0502040204020203" pitchFamily="34" charset="0"/>
                </a:rPr>
                <a:t> </a:t>
              </a:r>
              <a:r>
                <a:rPr lang="en-US" sz="1961">
                  <a:solidFill>
                    <a:schemeClr val="bg2"/>
                  </a:solidFill>
                  <a:latin typeface="Segoe UI Light" panose="020B0502040204020203" pitchFamily="34" charset="0"/>
                  <a:cs typeface="Segoe UI Light" panose="020B0502040204020203" pitchFamily="34" charset="0"/>
                </a:rPr>
                <a:t>apps, forms, and workflows </a:t>
              </a:r>
              <a:r>
                <a:rPr lang="en-US" sz="1961" b="1" i="1">
                  <a:solidFill>
                    <a:schemeClr val="bg2"/>
                  </a:solidFill>
                  <a:latin typeface="Segoe UI Light" panose="020B0502040204020203" pitchFamily="34" charset="0"/>
                  <a:cs typeface="Segoe UI Light" panose="020B0502040204020203" pitchFamily="34" charset="0"/>
                </a:rPr>
                <a:t>without writing code</a:t>
              </a:r>
              <a:br>
                <a:rPr lang="en-US" sz="3599">
                  <a:solidFill>
                    <a:schemeClr val="bg2"/>
                  </a:solidFill>
                  <a:latin typeface="Segoe UI Light" panose="020B0502040204020203" pitchFamily="34" charset="0"/>
                  <a:cs typeface="Segoe UI Light" panose="020B0502040204020203" pitchFamily="34" charset="0"/>
                </a:rPr>
              </a:br>
              <a:endParaRPr lang="en-US" sz="3599">
                <a:solidFill>
                  <a:schemeClr val="bg2"/>
                </a:solidFill>
                <a:latin typeface="Segoe UI Light" panose="020B0502040204020203" pitchFamily="34" charset="0"/>
                <a:cs typeface="Segoe UI Light" panose="020B0502040204020203" pitchFamily="34" charset="0"/>
              </a:endParaRPr>
            </a:p>
          </p:txBody>
        </p:sp>
        <p:pic>
          <p:nvPicPr>
            <p:cNvPr id="49" name="Picture 48">
              <a:extLst>
                <a:ext uri="{FF2B5EF4-FFF2-40B4-BE49-F238E27FC236}">
                  <a16:creationId xmlns:a16="http://schemas.microsoft.com/office/drawing/2014/main" id="{24246C63-3158-44DC-96F1-F7B5ACB48053}"/>
                </a:ext>
              </a:extLst>
            </p:cNvPr>
            <p:cNvPicPr>
              <a:picLocks noChangeAspect="1"/>
            </p:cNvPicPr>
            <p:nvPr/>
          </p:nvPicPr>
          <p:blipFill rotWithShape="1">
            <a:blip r:embed="rId4"/>
            <a:srcRect l="36624" r="38432" b="30713"/>
            <a:stretch/>
          </p:blipFill>
          <p:spPr>
            <a:xfrm>
              <a:off x="4720351" y="2506661"/>
              <a:ext cx="2793286" cy="2512441"/>
            </a:xfrm>
            <a:prstGeom prst="rect">
              <a:avLst/>
            </a:prstGeom>
          </p:spPr>
        </p:pic>
      </p:grpSp>
      <p:grpSp>
        <p:nvGrpSpPr>
          <p:cNvPr id="50" name="Group 49">
            <a:extLst>
              <a:ext uri="{FF2B5EF4-FFF2-40B4-BE49-F238E27FC236}">
                <a16:creationId xmlns:a16="http://schemas.microsoft.com/office/drawing/2014/main" id="{0D2E871E-8B67-4649-AA2B-C5286A3AEE12}"/>
              </a:ext>
            </a:extLst>
          </p:cNvPr>
          <p:cNvGrpSpPr/>
          <p:nvPr/>
        </p:nvGrpSpPr>
        <p:grpSpPr>
          <a:xfrm>
            <a:off x="8141450" y="2726626"/>
            <a:ext cx="2737663" cy="3415750"/>
            <a:chOff x="8320051" y="2506660"/>
            <a:chExt cx="2793286" cy="3485151"/>
          </a:xfrm>
        </p:grpSpPr>
        <p:sp>
          <p:nvSpPr>
            <p:cNvPr id="51" name="TextBox 50">
              <a:extLst>
                <a:ext uri="{FF2B5EF4-FFF2-40B4-BE49-F238E27FC236}">
                  <a16:creationId xmlns:a16="http://schemas.microsoft.com/office/drawing/2014/main" id="{5E6FED6F-9BF1-461F-8DB8-D077C3B7DA6A}"/>
                </a:ext>
              </a:extLst>
            </p:cNvPr>
            <p:cNvSpPr txBox="1"/>
            <p:nvPr/>
          </p:nvSpPr>
          <p:spPr>
            <a:xfrm>
              <a:off x="8566951" y="5021262"/>
              <a:ext cx="2299486" cy="970549"/>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defRPr/>
              </a:pPr>
              <a:r>
                <a:rPr lang="en-US" sz="1961" b="1" u="sng">
                  <a:solidFill>
                    <a:schemeClr val="bg2"/>
                  </a:solidFill>
                  <a:latin typeface="Segoe UI Light" panose="020B0502040204020203" pitchFamily="34" charset="0"/>
                  <a:cs typeface="Segoe UI Light" panose="020B0502040204020203" pitchFamily="34" charset="0"/>
                </a:rPr>
                <a:t>Use</a:t>
              </a:r>
              <a:r>
                <a:rPr lang="en-US" sz="1961" b="1">
                  <a:solidFill>
                    <a:schemeClr val="bg2"/>
                  </a:solidFill>
                  <a:latin typeface="Segoe UI Light" panose="020B0502040204020203" pitchFamily="34" charset="0"/>
                  <a:cs typeface="Segoe UI Light" panose="020B0502040204020203" pitchFamily="34" charset="0"/>
                </a:rPr>
                <a:t> </a:t>
              </a:r>
              <a:r>
                <a:rPr lang="en-US" sz="1961">
                  <a:solidFill>
                    <a:schemeClr val="bg2"/>
                  </a:solidFill>
                  <a:latin typeface="Segoe UI Light" panose="020B0502040204020203" pitchFamily="34" charset="0"/>
                  <a:cs typeface="Segoe UI Light" panose="020B0502040204020203" pitchFamily="34" charset="0"/>
                </a:rPr>
                <a:t>apps </a:t>
              </a:r>
              <a:r>
                <a:rPr lang="en-US" sz="1961" b="1" i="1">
                  <a:solidFill>
                    <a:schemeClr val="bg2"/>
                  </a:solidFill>
                  <a:latin typeface="Segoe UI Light" panose="020B0502040204020203" pitchFamily="34" charset="0"/>
                  <a:cs typeface="Segoe UI Light" panose="020B0502040204020203" pitchFamily="34" charset="0"/>
                </a:rPr>
                <a:t>on any device </a:t>
              </a:r>
              <a:r>
                <a:rPr lang="en-US" sz="1961">
                  <a:solidFill>
                    <a:schemeClr val="bg2"/>
                  </a:solidFill>
                  <a:latin typeface="Segoe UI Light" panose="020B0502040204020203" pitchFamily="34" charset="0"/>
                  <a:cs typeface="Segoe UI Light" panose="020B0502040204020203" pitchFamily="34" charset="0"/>
                </a:rPr>
                <a:t>– both web and mobile</a:t>
              </a:r>
              <a:endParaRPr lang="en-US" sz="3599">
                <a:solidFill>
                  <a:schemeClr val="bg2"/>
                </a:solidFill>
                <a:latin typeface="Segoe UI Light" panose="020B0502040204020203" pitchFamily="34" charset="0"/>
                <a:cs typeface="Segoe UI Light" panose="020B0502040204020203" pitchFamily="34" charset="0"/>
              </a:endParaRPr>
            </a:p>
          </p:txBody>
        </p:sp>
        <p:pic>
          <p:nvPicPr>
            <p:cNvPr id="52" name="Picture 51">
              <a:extLst>
                <a:ext uri="{FF2B5EF4-FFF2-40B4-BE49-F238E27FC236}">
                  <a16:creationId xmlns:a16="http://schemas.microsoft.com/office/drawing/2014/main" id="{116F9A76-2BDC-4BA4-BE1B-5090E7A9A16B}"/>
                </a:ext>
              </a:extLst>
            </p:cNvPr>
            <p:cNvPicPr>
              <a:picLocks noChangeAspect="1"/>
            </p:cNvPicPr>
            <p:nvPr/>
          </p:nvPicPr>
          <p:blipFill rotWithShape="1">
            <a:blip r:embed="rId4"/>
            <a:srcRect l="68769" r="6287" b="30713"/>
            <a:stretch/>
          </p:blipFill>
          <p:spPr>
            <a:xfrm>
              <a:off x="8320051" y="2506660"/>
              <a:ext cx="2793286" cy="2512441"/>
            </a:xfrm>
            <a:prstGeom prst="rect">
              <a:avLst/>
            </a:prstGeom>
          </p:spPr>
        </p:pic>
      </p:grpSp>
    </p:spTree>
    <p:extLst>
      <p:ext uri="{BB962C8B-B14F-4D97-AF65-F5344CB8AC3E}">
        <p14:creationId xmlns:p14="http://schemas.microsoft.com/office/powerpoint/2010/main" val="3341511899"/>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ppt_x"/>
                                          </p:val>
                                        </p:tav>
                                        <p:tav tm="100000">
                                          <p:val>
                                            <p:strVal val="#ppt_x"/>
                                          </p:val>
                                        </p:tav>
                                      </p:tavLst>
                                    </p:anim>
                                    <p:anim calcmode="lin" valueType="num">
                                      <p:cBhvr additive="base">
                                        <p:cTn id="13" dur="500" fill="hold"/>
                                        <p:tgtEl>
                                          <p:spTgt spid="4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500" fill="hold"/>
                                        <p:tgtEl>
                                          <p:spTgt spid="50"/>
                                        </p:tgtEl>
                                        <p:attrNameLst>
                                          <p:attrName>ppt_x</p:attrName>
                                        </p:attrNameLst>
                                      </p:cBhvr>
                                      <p:tavLst>
                                        <p:tav tm="0">
                                          <p:val>
                                            <p:strVal val="#ppt_x"/>
                                          </p:val>
                                        </p:tav>
                                        <p:tav tm="100000">
                                          <p:val>
                                            <p:strVal val="#ppt_x"/>
                                          </p:val>
                                        </p:tav>
                                      </p:tavLst>
                                    </p:anim>
                                    <p:anim calcmode="lin" valueType="num">
                                      <p:cBhvr additive="base">
                                        <p:cTn id="1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ckground pattern, rectangle&#10;&#10;Description automatically generated">
            <a:extLst>
              <a:ext uri="{FF2B5EF4-FFF2-40B4-BE49-F238E27FC236}">
                <a16:creationId xmlns:a16="http://schemas.microsoft.com/office/drawing/2014/main" id="{28F79DE9-D527-4D16-8B24-DE968FB4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43" name="Title 2">
            <a:extLst>
              <a:ext uri="{FF2B5EF4-FFF2-40B4-BE49-F238E27FC236}">
                <a16:creationId xmlns:a16="http://schemas.microsoft.com/office/drawing/2014/main" id="{148430F3-76B3-4F31-8E69-DEC848B56B1E}"/>
              </a:ext>
            </a:extLst>
          </p:cNvPr>
          <p:cNvSpPr txBox="1">
            <a:spLocks/>
          </p:cNvSpPr>
          <p:nvPr/>
        </p:nvSpPr>
        <p:spPr>
          <a:xfrm>
            <a:off x="784565" y="305594"/>
            <a:ext cx="5474494" cy="777875"/>
          </a:xfrm>
          <a:prstGeom prst="rect">
            <a:avLst/>
          </a:prstGeom>
        </p:spPr>
        <p:txBody>
          <a:bodyPr vert="horz" lIns="91422" tIns="45711" rIns="91422" bIns="45711" rtlCol="0" anchor="ctr">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nSpc>
                <a:spcPct val="100000"/>
              </a:lnSpc>
            </a:pPr>
            <a:r>
              <a:rPr lang="en-US" sz="2000" b="1" spc="-50">
                <a:solidFill>
                  <a:schemeClr val="bg2"/>
                </a:solidFill>
              </a:rPr>
              <a:t>Connectors</a:t>
            </a:r>
            <a:endParaRPr lang="en-US" sz="2000" b="1" spc="-50">
              <a:solidFill>
                <a:schemeClr val="bg2"/>
              </a:solidFill>
              <a:ea typeface="Calibri"/>
              <a:cs typeface="Calibri"/>
            </a:endParaRPr>
          </a:p>
        </p:txBody>
      </p:sp>
      <p:sp>
        <p:nvSpPr>
          <p:cNvPr id="44" name="Text Placeholder 4">
            <a:extLst>
              <a:ext uri="{FF2B5EF4-FFF2-40B4-BE49-F238E27FC236}">
                <a16:creationId xmlns:a16="http://schemas.microsoft.com/office/drawing/2014/main" id="{6BFFBD6D-9E85-440C-BFE5-F9C089BB2ADA}"/>
              </a:ext>
            </a:extLst>
          </p:cNvPr>
          <p:cNvSpPr txBox="1">
            <a:spLocks/>
          </p:cNvSpPr>
          <p:nvPr/>
        </p:nvSpPr>
        <p:spPr>
          <a:xfrm>
            <a:off x="709159" y="1305719"/>
            <a:ext cx="5625307" cy="4246563"/>
          </a:xfrm>
          <a:prstGeom prst="rect">
            <a:avLst/>
          </a:prstGeom>
        </p:spPr>
        <p:txBody>
          <a:bodyPr vert="horz" lIns="91422" tIns="45711" rIns="91422" bIns="45711" rtlCol="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13821" fontAlgn="base">
              <a:lnSpc>
                <a:spcPct val="100000"/>
              </a:lnSpc>
              <a:spcBef>
                <a:spcPts val="1200"/>
              </a:spcBef>
              <a:spcAft>
                <a:spcPct val="0"/>
              </a:spcAft>
              <a:defRPr/>
            </a:pPr>
            <a:r>
              <a:rPr lang="en-US" sz="2000">
                <a:solidFill>
                  <a:schemeClr val="bg1"/>
                </a:solidFill>
                <a:latin typeface="Segoe UI  "/>
                <a:cs typeface="Segoe UI Light"/>
              </a:rPr>
              <a:t>Defines how you connect services with Microsoft Power Apps.</a:t>
            </a:r>
          </a:p>
          <a:p>
            <a:pPr defTabSz="913821" fontAlgn="base">
              <a:lnSpc>
                <a:spcPct val="100000"/>
              </a:lnSpc>
              <a:spcBef>
                <a:spcPts val="1200"/>
              </a:spcBef>
              <a:spcAft>
                <a:spcPct val="0"/>
              </a:spcAft>
              <a:defRPr/>
            </a:pPr>
            <a:r>
              <a:rPr lang="en-US" sz="2000">
                <a:solidFill>
                  <a:schemeClr val="bg1"/>
                </a:solidFill>
                <a:latin typeface="Segoe UI  "/>
                <a:cs typeface="Segoe UI Light"/>
              </a:rPr>
              <a:t>Over 600+ connectors available.</a:t>
            </a:r>
          </a:p>
          <a:p>
            <a:pPr defTabSz="913821" fontAlgn="base">
              <a:lnSpc>
                <a:spcPct val="100000"/>
              </a:lnSpc>
              <a:spcBef>
                <a:spcPts val="1200"/>
              </a:spcBef>
              <a:spcAft>
                <a:spcPct val="0"/>
              </a:spcAft>
              <a:defRPr/>
            </a:pPr>
            <a:r>
              <a:rPr lang="en-US" sz="2000">
                <a:solidFill>
                  <a:schemeClr val="bg1"/>
                </a:solidFill>
                <a:latin typeface="Segoe UI  "/>
                <a:cs typeface="Segoe UI Light"/>
              </a:rPr>
              <a:t>Connectors are classified as Standard, Premium &amp; Preview.</a:t>
            </a:r>
          </a:p>
          <a:p>
            <a:pPr defTabSz="913821" fontAlgn="base">
              <a:lnSpc>
                <a:spcPct val="100000"/>
              </a:lnSpc>
              <a:spcBef>
                <a:spcPts val="1200"/>
              </a:spcBef>
              <a:spcAft>
                <a:spcPct val="0"/>
              </a:spcAft>
              <a:defRPr/>
            </a:pPr>
            <a:r>
              <a:rPr lang="en-US" sz="2000">
                <a:solidFill>
                  <a:schemeClr val="bg1"/>
                </a:solidFill>
                <a:latin typeface="Segoe UI  "/>
                <a:cs typeface="Segoe UI Light"/>
              </a:rPr>
              <a:t>Connect to on-premises systems via the Data Gateway.</a:t>
            </a:r>
          </a:p>
          <a:p>
            <a:pPr defTabSz="913821" fontAlgn="base">
              <a:lnSpc>
                <a:spcPct val="100000"/>
              </a:lnSpc>
              <a:spcBef>
                <a:spcPts val="1200"/>
              </a:spcBef>
              <a:spcAft>
                <a:spcPct val="0"/>
              </a:spcAft>
              <a:defRPr/>
            </a:pPr>
            <a:r>
              <a:rPr lang="en-US" sz="2000">
                <a:solidFill>
                  <a:schemeClr val="bg1"/>
                </a:solidFill>
                <a:latin typeface="Segoe UI  "/>
                <a:cs typeface="Segoe UI Light"/>
              </a:rPr>
              <a:t>Create your own - Custom Connectors.</a:t>
            </a:r>
          </a:p>
          <a:p>
            <a:pPr defTabSz="913821" fontAlgn="base">
              <a:lnSpc>
                <a:spcPct val="100000"/>
              </a:lnSpc>
              <a:spcBef>
                <a:spcPts val="1200"/>
              </a:spcBef>
              <a:spcAft>
                <a:spcPct val="0"/>
              </a:spcAft>
              <a:defRPr/>
            </a:pPr>
            <a:r>
              <a:rPr lang="en-US" sz="2000">
                <a:solidFill>
                  <a:schemeClr val="bg1"/>
                </a:solidFill>
                <a:latin typeface="Segoe UI  "/>
                <a:cs typeface="Segoe UI Light"/>
              </a:rPr>
              <a:t>Licensing is based on Connectors used in App.</a:t>
            </a:r>
          </a:p>
          <a:p>
            <a:pPr defTabSz="913821" fontAlgn="base">
              <a:lnSpc>
                <a:spcPct val="100000"/>
              </a:lnSpc>
              <a:spcBef>
                <a:spcPts val="1200"/>
              </a:spcBef>
              <a:spcAft>
                <a:spcPct val="0"/>
              </a:spcAft>
              <a:defRPr/>
            </a:pPr>
            <a:endParaRPr lang="en-US" sz="2000">
              <a:solidFill>
                <a:schemeClr val="bg1"/>
              </a:solidFill>
              <a:latin typeface="Segoe UI  "/>
              <a:cs typeface="Segoe UI Light"/>
            </a:endParaRPr>
          </a:p>
        </p:txBody>
      </p:sp>
      <p:pic>
        <p:nvPicPr>
          <p:cNvPr id="45" name="Picture 44">
            <a:extLst>
              <a:ext uri="{FF2B5EF4-FFF2-40B4-BE49-F238E27FC236}">
                <a16:creationId xmlns:a16="http://schemas.microsoft.com/office/drawing/2014/main" id="{84B7450D-788E-49DD-A134-4FBB184F0B9E}"/>
              </a:ext>
            </a:extLst>
          </p:cNvPr>
          <p:cNvPicPr>
            <a:picLocks noChangeAspect="1"/>
          </p:cNvPicPr>
          <p:nvPr/>
        </p:nvPicPr>
        <p:blipFill>
          <a:blip r:embed="rId4"/>
          <a:stretch>
            <a:fillRect/>
          </a:stretch>
        </p:blipFill>
        <p:spPr>
          <a:xfrm>
            <a:off x="6546215" y="1305719"/>
            <a:ext cx="5408762" cy="40054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83284268"/>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
                                            <p:txEl>
                                              <p:pRg st="0" end="0"/>
                                            </p:txEl>
                                          </p:spTgt>
                                        </p:tgtEl>
                                        <p:attrNameLst>
                                          <p:attrName>style.visibility</p:attrName>
                                        </p:attrNameLst>
                                      </p:cBhvr>
                                      <p:to>
                                        <p:strVal val="visible"/>
                                      </p:to>
                                    </p:set>
                                    <p:anim calcmode="lin" valueType="num">
                                      <p:cBhvr additive="base">
                                        <p:cTn id="13"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4">
                                            <p:txEl>
                                              <p:pRg st="1" end="1"/>
                                            </p:txEl>
                                          </p:spTgt>
                                        </p:tgtEl>
                                        <p:attrNameLst>
                                          <p:attrName>style.visibility</p:attrName>
                                        </p:attrNameLst>
                                      </p:cBhvr>
                                      <p:to>
                                        <p:strVal val="visible"/>
                                      </p:to>
                                    </p:set>
                                    <p:anim calcmode="lin" valueType="num">
                                      <p:cBhvr additive="base">
                                        <p:cTn id="19" dur="500" fill="hold"/>
                                        <p:tgtEl>
                                          <p:spTgt spid="4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4">
                                            <p:txEl>
                                              <p:pRg st="2" end="2"/>
                                            </p:txEl>
                                          </p:spTgt>
                                        </p:tgtEl>
                                        <p:attrNameLst>
                                          <p:attrName>style.visibility</p:attrName>
                                        </p:attrNameLst>
                                      </p:cBhvr>
                                      <p:to>
                                        <p:strVal val="visible"/>
                                      </p:to>
                                    </p:set>
                                    <p:anim calcmode="lin" valueType="num">
                                      <p:cBhvr additive="base">
                                        <p:cTn id="25" dur="500" fill="hold"/>
                                        <p:tgtEl>
                                          <p:spTgt spid="4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4">
                                            <p:txEl>
                                              <p:pRg st="3" end="3"/>
                                            </p:txEl>
                                          </p:spTgt>
                                        </p:tgtEl>
                                        <p:attrNameLst>
                                          <p:attrName>style.visibility</p:attrName>
                                        </p:attrNameLst>
                                      </p:cBhvr>
                                      <p:to>
                                        <p:strVal val="visible"/>
                                      </p:to>
                                    </p:set>
                                    <p:anim calcmode="lin" valueType="num">
                                      <p:cBhvr additive="base">
                                        <p:cTn id="31" dur="500" fill="hold"/>
                                        <p:tgtEl>
                                          <p:spTgt spid="44">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4">
                                            <p:txEl>
                                              <p:pRg st="4" end="4"/>
                                            </p:txEl>
                                          </p:spTgt>
                                        </p:tgtEl>
                                        <p:attrNameLst>
                                          <p:attrName>style.visibility</p:attrName>
                                        </p:attrNameLst>
                                      </p:cBhvr>
                                      <p:to>
                                        <p:strVal val="visible"/>
                                      </p:to>
                                    </p:set>
                                    <p:anim calcmode="lin" valueType="num">
                                      <p:cBhvr additive="base">
                                        <p:cTn id="37" dur="500" fill="hold"/>
                                        <p:tgtEl>
                                          <p:spTgt spid="44">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4">
                                            <p:txEl>
                                              <p:pRg st="5" end="5"/>
                                            </p:txEl>
                                          </p:spTgt>
                                        </p:tgtEl>
                                        <p:attrNameLst>
                                          <p:attrName>style.visibility</p:attrName>
                                        </p:attrNameLst>
                                      </p:cBhvr>
                                      <p:to>
                                        <p:strVal val="visible"/>
                                      </p:to>
                                    </p:set>
                                    <p:anim calcmode="lin" valueType="num">
                                      <p:cBhvr additive="base">
                                        <p:cTn id="43" dur="500" fill="hold"/>
                                        <p:tgtEl>
                                          <p:spTgt spid="44">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Background pattern, rectangle&#10;&#10;Description automatically generated">
            <a:extLst>
              <a:ext uri="{FF2B5EF4-FFF2-40B4-BE49-F238E27FC236}">
                <a16:creationId xmlns:a16="http://schemas.microsoft.com/office/drawing/2014/main" id="{28F79DE9-D527-4D16-8B24-DE968FB4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11" name="Title 1">
            <a:extLst>
              <a:ext uri="{FF2B5EF4-FFF2-40B4-BE49-F238E27FC236}">
                <a16:creationId xmlns:a16="http://schemas.microsoft.com/office/drawing/2014/main" id="{DAE9D7ED-608D-48B6-8BCE-4487DA4B4C53}"/>
              </a:ext>
            </a:extLst>
          </p:cNvPr>
          <p:cNvSpPr txBox="1">
            <a:spLocks/>
          </p:cNvSpPr>
          <p:nvPr/>
        </p:nvSpPr>
        <p:spPr>
          <a:xfrm>
            <a:off x="839788" y="449838"/>
            <a:ext cx="10512425" cy="893763"/>
          </a:xfrm>
          <a:prstGeom prst="rect">
            <a:avLst/>
          </a:prstGeom>
        </p:spPr>
        <p:txBody>
          <a:bodyPr vert="horz" lIns="91422" tIns="45711" rIns="91422" bIns="45711" rtlCol="0" anchor="ctr">
            <a:norm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r>
              <a:rPr lang="en-US" sz="2400" spc="-50">
                <a:solidFill>
                  <a:schemeClr val="bg2"/>
                </a:solidFill>
              </a:rPr>
              <a:t>Model-driven Apps</a:t>
            </a:r>
            <a:endParaRPr lang="en-US" sz="2400" spc="-50">
              <a:solidFill>
                <a:schemeClr val="bg2"/>
              </a:solidFill>
              <a:ea typeface="Calibri"/>
              <a:cs typeface="Calibri"/>
            </a:endParaRPr>
          </a:p>
        </p:txBody>
      </p:sp>
      <p:grpSp>
        <p:nvGrpSpPr>
          <p:cNvPr id="12" name="Group 11">
            <a:extLst>
              <a:ext uri="{FF2B5EF4-FFF2-40B4-BE49-F238E27FC236}">
                <a16:creationId xmlns:a16="http://schemas.microsoft.com/office/drawing/2014/main" id="{4017B916-E75E-4AAB-B0BD-61974CF4BFF1}"/>
              </a:ext>
            </a:extLst>
          </p:cNvPr>
          <p:cNvGrpSpPr/>
          <p:nvPr/>
        </p:nvGrpSpPr>
        <p:grpSpPr>
          <a:xfrm>
            <a:off x="8130007" y="3222580"/>
            <a:ext cx="2987998" cy="2902106"/>
            <a:chOff x="8192340" y="2726570"/>
            <a:chExt cx="3048707" cy="2961072"/>
          </a:xfrm>
        </p:grpSpPr>
        <p:sp>
          <p:nvSpPr>
            <p:cNvPr id="13" name="TextBox 12">
              <a:extLst>
                <a:ext uri="{FF2B5EF4-FFF2-40B4-BE49-F238E27FC236}">
                  <a16:creationId xmlns:a16="http://schemas.microsoft.com/office/drawing/2014/main" id="{2A313BE8-8155-4824-BA90-18480624966D}"/>
                </a:ext>
              </a:extLst>
            </p:cNvPr>
            <p:cNvSpPr txBox="1"/>
            <p:nvPr/>
          </p:nvSpPr>
          <p:spPr>
            <a:xfrm>
              <a:off x="8192340" y="5012608"/>
              <a:ext cx="3048707" cy="675034"/>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defRPr/>
              </a:pPr>
              <a:r>
                <a:rPr lang="en-US" sz="2000">
                  <a:solidFill>
                    <a:schemeClr val="bg2"/>
                  </a:solidFill>
                  <a:latin typeface="Segoe UI Light" panose="020B0502040204020203" pitchFamily="34" charset="0"/>
                  <a:cs typeface="Segoe UI Light" panose="020B0502040204020203" pitchFamily="34" charset="0"/>
                </a:rPr>
                <a:t>Complex </a:t>
              </a:r>
              <a:r>
                <a:rPr lang="en-US" sz="2000" b="1" i="1" u="sng">
                  <a:solidFill>
                    <a:schemeClr val="bg2"/>
                  </a:solidFill>
                  <a:latin typeface="Segoe UI Light" panose="020B0502040204020203" pitchFamily="34" charset="0"/>
                  <a:cs typeface="Segoe UI Light" panose="020B0502040204020203" pitchFamily="34" charset="0"/>
                </a:rPr>
                <a:t>responsive apps</a:t>
              </a:r>
              <a:r>
                <a:rPr lang="en-US" sz="2000">
                  <a:solidFill>
                    <a:schemeClr val="bg2"/>
                  </a:solidFill>
                  <a:latin typeface="Segoe UI Light" panose="020B0502040204020203" pitchFamily="34" charset="0"/>
                  <a:cs typeface="Segoe UI Light" panose="020B0502040204020203" pitchFamily="34" charset="0"/>
                </a:rPr>
                <a:t> on web and mobile</a:t>
              </a:r>
              <a:endParaRPr lang="en-US" sz="1800">
                <a:solidFill>
                  <a:schemeClr val="bg2"/>
                </a:solidFill>
                <a:latin typeface="Segoe UI Light" panose="020B0502040204020203" pitchFamily="34" charset="0"/>
                <a:cs typeface="Segoe UI Light" panose="020B0502040204020203" pitchFamily="34" charset="0"/>
              </a:endParaRPr>
            </a:p>
          </p:txBody>
        </p:sp>
        <p:pic>
          <p:nvPicPr>
            <p:cNvPr id="14" name="Picture 13">
              <a:extLst>
                <a:ext uri="{FF2B5EF4-FFF2-40B4-BE49-F238E27FC236}">
                  <a16:creationId xmlns:a16="http://schemas.microsoft.com/office/drawing/2014/main" id="{FE6B8B84-33C3-4BD5-B46C-CF73DFF3C1F0}"/>
                </a:ext>
              </a:extLst>
            </p:cNvPr>
            <p:cNvPicPr>
              <a:picLocks noChangeAspect="1"/>
            </p:cNvPicPr>
            <p:nvPr/>
          </p:nvPicPr>
          <p:blipFill rotWithShape="1">
            <a:blip r:embed="rId4"/>
            <a:srcRect l="68769" r="6287" b="30713"/>
            <a:stretch/>
          </p:blipFill>
          <p:spPr>
            <a:xfrm>
              <a:off x="8484158" y="2726570"/>
              <a:ext cx="2263701" cy="2036102"/>
            </a:xfrm>
            <a:prstGeom prst="rect">
              <a:avLst/>
            </a:prstGeom>
          </p:spPr>
        </p:pic>
      </p:grpSp>
      <p:sp>
        <p:nvSpPr>
          <p:cNvPr id="49" name="Rectangle 48">
            <a:extLst>
              <a:ext uri="{FF2B5EF4-FFF2-40B4-BE49-F238E27FC236}">
                <a16:creationId xmlns:a16="http://schemas.microsoft.com/office/drawing/2014/main" id="{E1B73ADC-C370-4996-9DD2-4D794310A0A3}"/>
              </a:ext>
            </a:extLst>
          </p:cNvPr>
          <p:cNvSpPr/>
          <p:nvPr/>
        </p:nvSpPr>
        <p:spPr>
          <a:xfrm>
            <a:off x="4741811" y="3222580"/>
            <a:ext cx="2693547" cy="2020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US" sz="900"/>
          </a:p>
        </p:txBody>
      </p:sp>
      <p:grpSp>
        <p:nvGrpSpPr>
          <p:cNvPr id="15" name="Group 14">
            <a:extLst>
              <a:ext uri="{FF2B5EF4-FFF2-40B4-BE49-F238E27FC236}">
                <a16:creationId xmlns:a16="http://schemas.microsoft.com/office/drawing/2014/main" id="{F6F79442-F550-46B0-A24F-730AA52D4D54}"/>
              </a:ext>
            </a:extLst>
          </p:cNvPr>
          <p:cNvGrpSpPr/>
          <p:nvPr/>
        </p:nvGrpSpPr>
        <p:grpSpPr>
          <a:xfrm>
            <a:off x="4219170" y="3515991"/>
            <a:ext cx="3680176" cy="3214711"/>
            <a:chOff x="4136163" y="2984845"/>
            <a:chExt cx="3681134" cy="3215548"/>
          </a:xfrm>
        </p:grpSpPr>
        <p:sp>
          <p:nvSpPr>
            <p:cNvPr id="16" name="TextBox 15">
              <a:extLst>
                <a:ext uri="{FF2B5EF4-FFF2-40B4-BE49-F238E27FC236}">
                  <a16:creationId xmlns:a16="http://schemas.microsoft.com/office/drawing/2014/main" id="{43F27E56-5918-45BE-ADEC-31B873B32CAB}"/>
                </a:ext>
              </a:extLst>
            </p:cNvPr>
            <p:cNvSpPr txBox="1"/>
            <p:nvPr/>
          </p:nvSpPr>
          <p:spPr>
            <a:xfrm>
              <a:off x="4136163" y="4923044"/>
              <a:ext cx="3681134" cy="1277349"/>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defRPr/>
              </a:pPr>
              <a:r>
                <a:rPr lang="en-US" sz="2000">
                  <a:solidFill>
                    <a:schemeClr val="bg2"/>
                  </a:solidFill>
                  <a:latin typeface="Segoe UI Light" panose="020B0502040204020203" pitchFamily="34" charset="0"/>
                  <a:cs typeface="Segoe UI Light" panose="020B0502040204020203" pitchFamily="34" charset="0"/>
                </a:rPr>
                <a:t>Easily add </a:t>
              </a:r>
              <a:r>
                <a:rPr lang="en-US" sz="2000" b="1" i="1" u="sng">
                  <a:solidFill>
                    <a:schemeClr val="bg2"/>
                  </a:solidFill>
                  <a:latin typeface="Segoe UI Light" panose="020B0502040204020203" pitchFamily="34" charset="0"/>
                  <a:cs typeface="Segoe UI Light" panose="020B0502040204020203" pitchFamily="34" charset="0"/>
                </a:rPr>
                <a:t>Business rules</a:t>
              </a:r>
              <a:r>
                <a:rPr lang="en-US" sz="2000" b="1" i="1">
                  <a:solidFill>
                    <a:schemeClr val="bg2"/>
                  </a:solidFill>
                  <a:latin typeface="Segoe UI Light" panose="020B0502040204020203" pitchFamily="34" charset="0"/>
                  <a:cs typeface="Segoe UI Light" panose="020B0502040204020203" pitchFamily="34" charset="0"/>
                </a:rPr>
                <a:t> </a:t>
              </a:r>
              <a:r>
                <a:rPr lang="en-US" sz="2000">
                  <a:solidFill>
                    <a:schemeClr val="bg2"/>
                  </a:solidFill>
                  <a:latin typeface="Segoe UI Light" panose="020B0502040204020203" pitchFamily="34" charset="0"/>
                  <a:cs typeface="Segoe UI Light" panose="020B0502040204020203" pitchFamily="34" charset="0"/>
                </a:rPr>
                <a:t>and </a:t>
              </a:r>
              <a:r>
                <a:rPr lang="en-US" sz="2000" b="1" i="1" u="sng">
                  <a:solidFill>
                    <a:schemeClr val="bg2"/>
                  </a:solidFill>
                  <a:latin typeface="Segoe UI Light" panose="020B0502040204020203" pitchFamily="34" charset="0"/>
                  <a:cs typeface="Segoe UI Light" panose="020B0502040204020203" pitchFamily="34" charset="0"/>
                </a:rPr>
                <a:t>Business process flows</a:t>
              </a:r>
              <a:r>
                <a:rPr lang="en-US" sz="2000">
                  <a:solidFill>
                    <a:schemeClr val="bg2"/>
                  </a:solidFill>
                  <a:latin typeface="Segoe UI Light" panose="020B0502040204020203" pitchFamily="34" charset="0"/>
                  <a:cs typeface="Segoe UI Light" panose="020B0502040204020203" pitchFamily="34" charset="0"/>
                </a:rPr>
                <a:t> to model your business processes</a:t>
              </a:r>
              <a:br>
                <a:rPr lang="en-US" sz="2000">
                  <a:solidFill>
                    <a:schemeClr val="bg2"/>
                  </a:solidFill>
                  <a:latin typeface="Segoe UI Light" panose="020B0502040204020203" pitchFamily="34" charset="0"/>
                  <a:cs typeface="Segoe UI Light" panose="020B0502040204020203" pitchFamily="34" charset="0"/>
                </a:rPr>
              </a:br>
              <a:endParaRPr lang="en-US" sz="2000">
                <a:solidFill>
                  <a:schemeClr val="bg2"/>
                </a:solidFill>
                <a:latin typeface="Segoe UI Light" panose="020B0502040204020203" pitchFamily="34" charset="0"/>
                <a:cs typeface="Segoe UI Light" panose="020B0502040204020203" pitchFamily="34" charset="0"/>
              </a:endParaRPr>
            </a:p>
          </p:txBody>
        </p:sp>
        <p:grpSp>
          <p:nvGrpSpPr>
            <p:cNvPr id="17" name="Group 16">
              <a:extLst>
                <a:ext uri="{FF2B5EF4-FFF2-40B4-BE49-F238E27FC236}">
                  <a16:creationId xmlns:a16="http://schemas.microsoft.com/office/drawing/2014/main" id="{49910180-17EA-45F8-BC44-1A1242658464}"/>
                </a:ext>
              </a:extLst>
            </p:cNvPr>
            <p:cNvGrpSpPr/>
            <p:nvPr/>
          </p:nvGrpSpPr>
          <p:grpSpPr>
            <a:xfrm>
              <a:off x="4965518" y="2984845"/>
              <a:ext cx="2014253" cy="1409101"/>
              <a:chOff x="4965518" y="2934299"/>
              <a:chExt cx="2014253" cy="1409101"/>
            </a:xfrm>
          </p:grpSpPr>
          <p:pic>
            <p:nvPicPr>
              <p:cNvPr id="26" name="Graphic 25" descr="Checklist">
                <a:extLst>
                  <a:ext uri="{FF2B5EF4-FFF2-40B4-BE49-F238E27FC236}">
                    <a16:creationId xmlns:a16="http://schemas.microsoft.com/office/drawing/2014/main" id="{C9D7D9AD-4106-4F47-8BCB-CB9BC22694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6739" y="3519528"/>
                <a:ext cx="457200" cy="457200"/>
              </a:xfrm>
              <a:prstGeom prst="rect">
                <a:avLst/>
              </a:prstGeom>
            </p:spPr>
          </p:pic>
          <p:sp>
            <p:nvSpPr>
              <p:cNvPr id="27" name="monitor" title="Icon of a monitor">
                <a:extLst>
                  <a:ext uri="{FF2B5EF4-FFF2-40B4-BE49-F238E27FC236}">
                    <a16:creationId xmlns:a16="http://schemas.microsoft.com/office/drawing/2014/main" id="{437E7576-94DB-4DF3-8450-16DFD298360F}"/>
                  </a:ext>
                </a:extLst>
              </p:cNvPr>
              <p:cNvSpPr>
                <a:spLocks noChangeAspect="1" noEditPoints="1"/>
              </p:cNvSpPr>
              <p:nvPr/>
            </p:nvSpPr>
            <p:spPr bwMode="auto">
              <a:xfrm>
                <a:off x="4965518" y="2934299"/>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gradFill>
                    <a:gsLst>
                      <a:gs pos="0">
                        <a:srgbClr val="505050"/>
                      </a:gs>
                      <a:gs pos="100000">
                        <a:srgbClr val="505050"/>
                      </a:gs>
                    </a:gsLst>
                  </a:gradFill>
                </a:endParaRPr>
              </a:p>
            </p:txBody>
          </p:sp>
          <p:pic>
            <p:nvPicPr>
              <p:cNvPr id="28" name="Graphic 27" descr="Contract">
                <a:extLst>
                  <a:ext uri="{FF2B5EF4-FFF2-40B4-BE49-F238E27FC236}">
                    <a16:creationId xmlns:a16="http://schemas.microsoft.com/office/drawing/2014/main" id="{992CA548-42DB-44B1-BCDA-09B112A06BE4}"/>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5044934" y="3519528"/>
                <a:ext cx="457200" cy="457200"/>
              </a:xfrm>
              <a:prstGeom prst="rect">
                <a:avLst/>
              </a:prstGeom>
            </p:spPr>
          </p:pic>
          <p:sp>
            <p:nvSpPr>
              <p:cNvPr id="29" name="Rectangle 28">
                <a:extLst>
                  <a:ext uri="{FF2B5EF4-FFF2-40B4-BE49-F238E27FC236}">
                    <a16:creationId xmlns:a16="http://schemas.microsoft.com/office/drawing/2014/main" id="{F8CE19C9-5465-4E63-AAED-E8989014F88E}"/>
                  </a:ext>
                </a:extLst>
              </p:cNvPr>
              <p:cNvSpPr/>
              <p:nvPr/>
            </p:nvSpPr>
            <p:spPr bwMode="auto">
              <a:xfrm>
                <a:off x="5133860" y="3308393"/>
                <a:ext cx="1685581"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23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C00FF47-2B52-4F86-9116-BDF1BD3D1FCA}"/>
                  </a:ext>
                </a:extLst>
              </p:cNvPr>
              <p:cNvSpPr/>
              <p:nvPr/>
            </p:nvSpPr>
            <p:spPr bwMode="auto">
              <a:xfrm>
                <a:off x="5522236" y="3566331"/>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23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1CA86FE8-A44E-4240-8EB7-1A77393B293C}"/>
                  </a:ext>
                </a:extLst>
              </p:cNvPr>
              <p:cNvSpPr/>
              <p:nvPr/>
            </p:nvSpPr>
            <p:spPr bwMode="auto">
              <a:xfrm>
                <a:off x="5522236" y="3784244"/>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23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F2F8CE0F-58EC-43C2-A7F4-1FACC70C9CB2}"/>
                </a:ext>
              </a:extLst>
            </p:cNvPr>
            <p:cNvGrpSpPr/>
            <p:nvPr/>
          </p:nvGrpSpPr>
          <p:grpSpPr>
            <a:xfrm>
              <a:off x="5887996" y="3087779"/>
              <a:ext cx="182880" cy="182880"/>
              <a:chOff x="5926924" y="3087779"/>
              <a:chExt cx="182880" cy="182880"/>
            </a:xfrm>
          </p:grpSpPr>
          <p:sp>
            <p:nvSpPr>
              <p:cNvPr id="24" name="Oval 23">
                <a:extLst>
                  <a:ext uri="{FF2B5EF4-FFF2-40B4-BE49-F238E27FC236}">
                    <a16:creationId xmlns:a16="http://schemas.microsoft.com/office/drawing/2014/main" id="{125B0111-24B2-4A04-A7C1-DF1A8BC48C39}"/>
                  </a:ext>
                </a:extLst>
              </p:cNvPr>
              <p:cNvSpPr/>
              <p:nvPr/>
            </p:nvSpPr>
            <p:spPr bwMode="auto">
              <a:xfrm>
                <a:off x="5926924" y="3087779"/>
                <a:ext cx="182880" cy="18288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239" fontAlgn="base">
                  <a:spcBef>
                    <a:spcPct val="0"/>
                  </a:spcBef>
                  <a:spcAft>
                    <a:spcPct val="0"/>
                  </a:spcAft>
                </a:pPr>
                <a:endParaRPr lang="en-US" sz="2000">
                  <a:noFill/>
                  <a:ea typeface="Segoe UI" pitchFamily="34" charset="0"/>
                  <a:cs typeface="Segoe UI" pitchFamily="34" charset="0"/>
                </a:endParaRPr>
              </a:p>
            </p:txBody>
          </p:sp>
          <p:sp>
            <p:nvSpPr>
              <p:cNvPr id="25" name="Oval 24">
                <a:extLst>
                  <a:ext uri="{FF2B5EF4-FFF2-40B4-BE49-F238E27FC236}">
                    <a16:creationId xmlns:a16="http://schemas.microsoft.com/office/drawing/2014/main" id="{4FF2E5DA-3EBA-481D-A17F-D87092ED7832}"/>
                  </a:ext>
                </a:extLst>
              </p:cNvPr>
              <p:cNvSpPr/>
              <p:nvPr/>
            </p:nvSpPr>
            <p:spPr bwMode="auto">
              <a:xfrm>
                <a:off x="5972644" y="3133499"/>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23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Oval 18">
              <a:extLst>
                <a:ext uri="{FF2B5EF4-FFF2-40B4-BE49-F238E27FC236}">
                  <a16:creationId xmlns:a16="http://schemas.microsoft.com/office/drawing/2014/main" id="{1A5E89EC-51AA-4309-BFE4-8ED636D6FC76}"/>
                </a:ext>
              </a:extLst>
            </p:cNvPr>
            <p:cNvSpPr/>
            <p:nvPr/>
          </p:nvSpPr>
          <p:spPr bwMode="auto">
            <a:xfrm>
              <a:off x="5133860" y="3087779"/>
              <a:ext cx="182880" cy="182880"/>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239" fontAlgn="base">
                <a:spcBef>
                  <a:spcPct val="0"/>
                </a:spcBef>
                <a:spcAft>
                  <a:spcPct val="0"/>
                </a:spcAft>
              </a:pPr>
              <a:endParaRPr lang="en-US" sz="2000">
                <a:noFill/>
                <a:ea typeface="Segoe UI" pitchFamily="34" charset="0"/>
                <a:cs typeface="Segoe UI" pitchFamily="34" charset="0"/>
              </a:endParaRPr>
            </a:p>
          </p:txBody>
        </p:sp>
        <p:pic>
          <p:nvPicPr>
            <p:cNvPr id="20" name="Graphic 19" descr="Checkmark">
              <a:extLst>
                <a:ext uri="{FF2B5EF4-FFF2-40B4-BE49-F238E27FC236}">
                  <a16:creationId xmlns:a16="http://schemas.microsoft.com/office/drawing/2014/main" id="{B4258404-C7AB-4527-A7E0-0F0762FC25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3094" y="3114207"/>
              <a:ext cx="137160" cy="137160"/>
            </a:xfrm>
            <a:prstGeom prst="rect">
              <a:avLst/>
            </a:prstGeom>
          </p:spPr>
        </p:pic>
        <p:sp>
          <p:nvSpPr>
            <p:cNvPr id="21" name="Oval 20">
              <a:extLst>
                <a:ext uri="{FF2B5EF4-FFF2-40B4-BE49-F238E27FC236}">
                  <a16:creationId xmlns:a16="http://schemas.microsoft.com/office/drawing/2014/main" id="{A7617E88-89BC-4FDB-B949-727587C156EE}"/>
                </a:ext>
              </a:extLst>
            </p:cNvPr>
            <p:cNvSpPr/>
            <p:nvPr/>
          </p:nvSpPr>
          <p:spPr bwMode="auto">
            <a:xfrm>
              <a:off x="6636561" y="3087779"/>
              <a:ext cx="182880" cy="182880"/>
            </a:xfrm>
            <a:prstGeom prst="ellipse">
              <a:avLst/>
            </a:prstGeom>
            <a:noFill/>
            <a:ln w="28575">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239" fontAlgn="base">
                <a:spcBef>
                  <a:spcPct val="0"/>
                </a:spcBef>
                <a:spcAft>
                  <a:spcPct val="0"/>
                </a:spcAft>
              </a:pPr>
              <a:endParaRPr lang="en-US" sz="2000">
                <a:no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7C1C2F4E-7D51-42F4-B638-31A81974C82F}"/>
                </a:ext>
              </a:extLst>
            </p:cNvPr>
            <p:cNvCxnSpPr>
              <a:stCxn id="24" idx="6"/>
              <a:endCxn id="21" idx="2"/>
            </p:cNvCxnSpPr>
            <p:nvPr/>
          </p:nvCxnSpPr>
          <p:spPr>
            <a:xfrm>
              <a:off x="6070876" y="3179219"/>
              <a:ext cx="565685" cy="0"/>
            </a:xfrm>
            <a:prstGeom prst="line">
              <a:avLst/>
            </a:prstGeom>
            <a:ln w="28575">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6332F2F-EA7F-43FE-AB59-90C32F0D97D4}"/>
                </a:ext>
              </a:extLst>
            </p:cNvPr>
            <p:cNvCxnSpPr>
              <a:cxnSpLocks/>
              <a:stCxn id="19" idx="6"/>
              <a:endCxn id="24" idx="2"/>
            </p:cNvCxnSpPr>
            <p:nvPr/>
          </p:nvCxnSpPr>
          <p:spPr>
            <a:xfrm>
              <a:off x="5316740" y="3179219"/>
              <a:ext cx="571256"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24B1CAD1-18BB-44B5-A0AA-B337689CC39A}"/>
              </a:ext>
            </a:extLst>
          </p:cNvPr>
          <p:cNvSpPr/>
          <p:nvPr/>
        </p:nvSpPr>
        <p:spPr>
          <a:xfrm>
            <a:off x="1174761" y="3307405"/>
            <a:ext cx="2416333" cy="1892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endParaRPr lang="en-US" sz="900"/>
          </a:p>
        </p:txBody>
      </p:sp>
      <p:grpSp>
        <p:nvGrpSpPr>
          <p:cNvPr id="32" name="Group 31">
            <a:extLst>
              <a:ext uri="{FF2B5EF4-FFF2-40B4-BE49-F238E27FC236}">
                <a16:creationId xmlns:a16="http://schemas.microsoft.com/office/drawing/2014/main" id="{4670F45D-9795-4AC3-AC3D-8C774A1FC797}"/>
              </a:ext>
            </a:extLst>
          </p:cNvPr>
          <p:cNvGrpSpPr/>
          <p:nvPr/>
        </p:nvGrpSpPr>
        <p:grpSpPr>
          <a:xfrm>
            <a:off x="1174761" y="3515991"/>
            <a:ext cx="2737663" cy="2906992"/>
            <a:chOff x="1090961" y="2984845"/>
            <a:chExt cx="2738376" cy="2907749"/>
          </a:xfrm>
        </p:grpSpPr>
        <p:sp>
          <p:nvSpPr>
            <p:cNvPr id="33" name="TextBox 32">
              <a:extLst>
                <a:ext uri="{FF2B5EF4-FFF2-40B4-BE49-F238E27FC236}">
                  <a16:creationId xmlns:a16="http://schemas.microsoft.com/office/drawing/2014/main" id="{C5F7092B-526C-4427-B37A-A5BC0DD9363E}"/>
                </a:ext>
              </a:extLst>
            </p:cNvPr>
            <p:cNvSpPr txBox="1"/>
            <p:nvPr/>
          </p:nvSpPr>
          <p:spPr>
            <a:xfrm>
              <a:off x="1090961" y="4923038"/>
              <a:ext cx="2738376" cy="969556"/>
            </a:xfrm>
            <a:prstGeom prst="rect">
              <a:avLst/>
            </a:prstGeom>
            <a:noFill/>
          </p:spPr>
          <p:txBody>
            <a:bodyPr wrap="square" rtlCol="0">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a:defRPr/>
              </a:pPr>
              <a:r>
                <a:rPr lang="en-US" sz="2000">
                  <a:solidFill>
                    <a:schemeClr val="bg2"/>
                  </a:solidFill>
                  <a:latin typeface="Segoe UI Light" panose="020B0502040204020203" pitchFamily="34" charset="0"/>
                  <a:cs typeface="Segoe UI Light" panose="020B0502040204020203" pitchFamily="34" charset="0"/>
                </a:rPr>
                <a:t>Rich </a:t>
              </a:r>
              <a:r>
                <a:rPr lang="en-US" sz="2000" b="1" i="1" u="sng">
                  <a:solidFill>
                    <a:schemeClr val="bg2"/>
                  </a:solidFill>
                  <a:latin typeface="Segoe UI Light" panose="020B0502040204020203" pitchFamily="34" charset="0"/>
                  <a:cs typeface="Segoe UI Light" panose="020B0502040204020203" pitchFamily="34" charset="0"/>
                </a:rPr>
                <a:t>component-focused</a:t>
              </a:r>
              <a:r>
                <a:rPr lang="en-US" sz="2000" b="1" i="1">
                  <a:solidFill>
                    <a:schemeClr val="bg2"/>
                  </a:solidFill>
                  <a:latin typeface="Segoe UI Light" panose="020B0502040204020203" pitchFamily="34" charset="0"/>
                  <a:cs typeface="Segoe UI Light" panose="020B0502040204020203" pitchFamily="34" charset="0"/>
                </a:rPr>
                <a:t> </a:t>
              </a:r>
              <a:r>
                <a:rPr lang="en-US" sz="2000">
                  <a:solidFill>
                    <a:schemeClr val="bg2"/>
                  </a:solidFill>
                  <a:latin typeface="Segoe UI Light" panose="020B0502040204020203" pitchFamily="34" charset="0"/>
                  <a:cs typeface="Segoe UI Light" panose="020B0502040204020203" pitchFamily="34" charset="0"/>
                </a:rPr>
                <a:t>no-code design environments</a:t>
              </a:r>
              <a:endParaRPr lang="en-US" sz="1200">
                <a:solidFill>
                  <a:schemeClr val="bg2"/>
                </a:solidFill>
                <a:latin typeface="Segoe UI Light" panose="020B0502040204020203" pitchFamily="34" charset="0"/>
                <a:cs typeface="Segoe UI Light" panose="020B0502040204020203" pitchFamily="34" charset="0"/>
              </a:endParaRPr>
            </a:p>
          </p:txBody>
        </p:sp>
        <p:grpSp>
          <p:nvGrpSpPr>
            <p:cNvPr id="34" name="Group 33">
              <a:extLst>
                <a:ext uri="{FF2B5EF4-FFF2-40B4-BE49-F238E27FC236}">
                  <a16:creationId xmlns:a16="http://schemas.microsoft.com/office/drawing/2014/main" id="{4525C476-DC60-4578-B18F-5C6030DA6218}"/>
                </a:ext>
              </a:extLst>
            </p:cNvPr>
            <p:cNvGrpSpPr/>
            <p:nvPr/>
          </p:nvGrpSpPr>
          <p:grpSpPr>
            <a:xfrm>
              <a:off x="1251519" y="2984845"/>
              <a:ext cx="2014253" cy="1409101"/>
              <a:chOff x="1251519" y="2984845"/>
              <a:chExt cx="2014253" cy="1409101"/>
            </a:xfrm>
          </p:grpSpPr>
          <p:sp>
            <p:nvSpPr>
              <p:cNvPr id="35" name="monitor" title="Icon of a monitor">
                <a:extLst>
                  <a:ext uri="{FF2B5EF4-FFF2-40B4-BE49-F238E27FC236}">
                    <a16:creationId xmlns:a16="http://schemas.microsoft.com/office/drawing/2014/main" id="{402517CC-2700-4DAF-844C-EEA5D32C9280}"/>
                  </a:ext>
                </a:extLst>
              </p:cNvPr>
              <p:cNvSpPr>
                <a:spLocks noChangeAspect="1" noEditPoints="1"/>
              </p:cNvSpPr>
              <p:nvPr/>
            </p:nvSpPr>
            <p:spPr bwMode="auto">
              <a:xfrm>
                <a:off x="1251519" y="2984845"/>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gradFill>
                    <a:gsLst>
                      <a:gs pos="0">
                        <a:srgbClr val="505050"/>
                      </a:gs>
                      <a:gs pos="100000">
                        <a:srgbClr val="505050"/>
                      </a:gs>
                    </a:gsLst>
                  </a:gradFill>
                </a:endParaRPr>
              </a:p>
            </p:txBody>
          </p:sp>
          <p:grpSp>
            <p:nvGrpSpPr>
              <p:cNvPr id="36" name="Graphic 11" descr="Pie chart">
                <a:extLst>
                  <a:ext uri="{FF2B5EF4-FFF2-40B4-BE49-F238E27FC236}">
                    <a16:creationId xmlns:a16="http://schemas.microsoft.com/office/drawing/2014/main" id="{C3A2D2E5-D29D-4DA8-87FB-25F7A54A06CF}"/>
                  </a:ext>
                </a:extLst>
              </p:cNvPr>
              <p:cNvGrpSpPr/>
              <p:nvPr/>
            </p:nvGrpSpPr>
            <p:grpSpPr>
              <a:xfrm>
                <a:off x="1338379" y="3524354"/>
                <a:ext cx="548640" cy="548640"/>
                <a:chOff x="1338379" y="3524354"/>
                <a:chExt cx="548640" cy="548640"/>
              </a:xfrm>
            </p:grpSpPr>
            <p:sp>
              <p:nvSpPr>
                <p:cNvPr id="44" name="Freeform: Shape 43">
                  <a:extLst>
                    <a:ext uri="{FF2B5EF4-FFF2-40B4-BE49-F238E27FC236}">
                      <a16:creationId xmlns:a16="http://schemas.microsoft.com/office/drawing/2014/main" id="{D61241BA-92BD-464A-8B3E-AE26067979CF}"/>
                    </a:ext>
                  </a:extLst>
                </p:cNvPr>
                <p:cNvSpPr/>
                <p:nvPr/>
              </p:nvSpPr>
              <p:spPr>
                <a:xfrm>
                  <a:off x="1391243" y="3577218"/>
                  <a:ext cx="365760" cy="440055"/>
                </a:xfrm>
                <a:custGeom>
                  <a:avLst/>
                  <a:gdLst>
                    <a:gd name="connsiteX0" fmla="*/ 210026 w 365760"/>
                    <a:gd name="connsiteY0" fmla="*/ 4286 h 440055"/>
                    <a:gd name="connsiteX1" fmla="*/ 4286 w 365760"/>
                    <a:gd name="connsiteY1" fmla="*/ 221456 h 440055"/>
                    <a:gd name="connsiteX2" fmla="*/ 221456 w 365760"/>
                    <a:gd name="connsiteY2" fmla="*/ 438626 h 440055"/>
                    <a:gd name="connsiteX3" fmla="*/ 366617 w 365760"/>
                    <a:gd name="connsiteY3" fmla="*/ 382619 h 440055"/>
                    <a:gd name="connsiteX4" fmla="*/ 210026 w 365760"/>
                    <a:gd name="connsiteY4" fmla="*/ 226028 h 440055"/>
                    <a:gd name="connsiteX5" fmla="*/ 210026 w 365760"/>
                    <a:gd name="connsiteY5" fmla="*/ 4286 h 44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 h="440055">
                      <a:moveTo>
                        <a:pt x="210026" y="4286"/>
                      </a:moveTo>
                      <a:cubicBezTo>
                        <a:pt x="95726" y="10001"/>
                        <a:pt x="4286" y="106013"/>
                        <a:pt x="4286" y="221456"/>
                      </a:cubicBezTo>
                      <a:cubicBezTo>
                        <a:pt x="4286" y="341471"/>
                        <a:pt x="101441" y="438626"/>
                        <a:pt x="221456" y="438626"/>
                      </a:cubicBezTo>
                      <a:cubicBezTo>
                        <a:pt x="275749" y="438626"/>
                        <a:pt x="326612" y="419195"/>
                        <a:pt x="366617" y="382619"/>
                      </a:cubicBezTo>
                      <a:lnTo>
                        <a:pt x="210026" y="226028"/>
                      </a:lnTo>
                      <a:lnTo>
                        <a:pt x="210026" y="4286"/>
                      </a:lnTo>
                      <a:close/>
                    </a:path>
                  </a:pathLst>
                </a:custGeom>
                <a:solidFill>
                  <a:srgbClr val="000000"/>
                </a:solidFill>
                <a:ln w="9525" cap="flat">
                  <a:noFill/>
                  <a:prstDash val="solid"/>
                  <a:miter/>
                </a:ln>
              </p:spPr>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p>
              </p:txBody>
            </p:sp>
            <p:sp>
              <p:nvSpPr>
                <p:cNvPr id="45" name="Freeform: Shape 44">
                  <a:extLst>
                    <a:ext uri="{FF2B5EF4-FFF2-40B4-BE49-F238E27FC236}">
                      <a16:creationId xmlns:a16="http://schemas.microsoft.com/office/drawing/2014/main" id="{5AE81FC5-0336-44C3-AC1B-29CA6D64B68E}"/>
                    </a:ext>
                  </a:extLst>
                </p:cNvPr>
                <p:cNvSpPr/>
                <p:nvPr/>
              </p:nvSpPr>
              <p:spPr>
                <a:xfrm>
                  <a:off x="1619843" y="3577218"/>
                  <a:ext cx="211455" cy="211455"/>
                </a:xfrm>
                <a:custGeom>
                  <a:avLst/>
                  <a:gdLst>
                    <a:gd name="connsiteX0" fmla="*/ 4286 w 211455"/>
                    <a:gd name="connsiteY0" fmla="*/ 4286 h 211455"/>
                    <a:gd name="connsiteX1" fmla="*/ 4286 w 211455"/>
                    <a:gd name="connsiteY1" fmla="*/ 210026 h 211455"/>
                    <a:gd name="connsiteX2" fmla="*/ 209455 w 211455"/>
                    <a:gd name="connsiteY2" fmla="*/ 210026 h 211455"/>
                    <a:gd name="connsiteX3" fmla="*/ 4286 w 211455"/>
                    <a:gd name="connsiteY3" fmla="*/ 4286 h 211455"/>
                  </a:gdLst>
                  <a:ahLst/>
                  <a:cxnLst>
                    <a:cxn ang="0">
                      <a:pos x="connsiteX0" y="connsiteY0"/>
                    </a:cxn>
                    <a:cxn ang="0">
                      <a:pos x="connsiteX1" y="connsiteY1"/>
                    </a:cxn>
                    <a:cxn ang="0">
                      <a:pos x="connsiteX2" y="connsiteY2"/>
                    </a:cxn>
                    <a:cxn ang="0">
                      <a:pos x="connsiteX3" y="connsiteY3"/>
                    </a:cxn>
                  </a:cxnLst>
                  <a:rect l="l" t="t" r="r" b="b"/>
                  <a:pathLst>
                    <a:path w="211455" h="211455">
                      <a:moveTo>
                        <a:pt x="4286" y="4286"/>
                      </a:moveTo>
                      <a:lnTo>
                        <a:pt x="4286" y="210026"/>
                      </a:lnTo>
                      <a:lnTo>
                        <a:pt x="209455" y="210026"/>
                      </a:lnTo>
                      <a:cubicBezTo>
                        <a:pt x="203740" y="98584"/>
                        <a:pt x="115157" y="10001"/>
                        <a:pt x="4286" y="4286"/>
                      </a:cubicBezTo>
                      <a:close/>
                    </a:path>
                  </a:pathLst>
                </a:custGeom>
                <a:solidFill>
                  <a:srgbClr val="B4009E"/>
                </a:solidFill>
                <a:ln w="9525" cap="flat">
                  <a:noFill/>
                  <a:prstDash val="solid"/>
                  <a:miter/>
                </a:ln>
              </p:spPr>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p>
              </p:txBody>
            </p:sp>
            <p:sp>
              <p:nvSpPr>
                <p:cNvPr id="46" name="Freeform: Shape 45">
                  <a:extLst>
                    <a:ext uri="{FF2B5EF4-FFF2-40B4-BE49-F238E27FC236}">
                      <a16:creationId xmlns:a16="http://schemas.microsoft.com/office/drawing/2014/main" id="{46071F2D-1D7F-4D39-9F87-2A87ED9D9F57}"/>
                    </a:ext>
                  </a:extLst>
                </p:cNvPr>
                <p:cNvSpPr/>
                <p:nvPr/>
              </p:nvSpPr>
              <p:spPr>
                <a:xfrm>
                  <a:off x="1635845" y="3805818"/>
                  <a:ext cx="194310" cy="137160"/>
                </a:xfrm>
                <a:custGeom>
                  <a:avLst/>
                  <a:gdLst>
                    <a:gd name="connsiteX0" fmla="*/ 4286 w 194310"/>
                    <a:gd name="connsiteY0" fmla="*/ 4286 h 137160"/>
                    <a:gd name="connsiteX1" fmla="*/ 138017 w 194310"/>
                    <a:gd name="connsiteY1" fmla="*/ 138017 h 137160"/>
                    <a:gd name="connsiteX2" fmla="*/ 193453 w 194310"/>
                    <a:gd name="connsiteY2" fmla="*/ 4286 h 137160"/>
                    <a:gd name="connsiteX3" fmla="*/ 4286 w 194310"/>
                    <a:gd name="connsiteY3" fmla="*/ 4286 h 137160"/>
                  </a:gdLst>
                  <a:ahLst/>
                  <a:cxnLst>
                    <a:cxn ang="0">
                      <a:pos x="connsiteX0" y="connsiteY0"/>
                    </a:cxn>
                    <a:cxn ang="0">
                      <a:pos x="connsiteX1" y="connsiteY1"/>
                    </a:cxn>
                    <a:cxn ang="0">
                      <a:pos x="connsiteX2" y="connsiteY2"/>
                    </a:cxn>
                    <a:cxn ang="0">
                      <a:pos x="connsiteX3" y="connsiteY3"/>
                    </a:cxn>
                  </a:cxnLst>
                  <a:rect l="l" t="t" r="r" b="b"/>
                  <a:pathLst>
                    <a:path w="194310" h="137160">
                      <a:moveTo>
                        <a:pt x="4286" y="4286"/>
                      </a:moveTo>
                      <a:lnTo>
                        <a:pt x="138017" y="138017"/>
                      </a:lnTo>
                      <a:cubicBezTo>
                        <a:pt x="171736" y="100870"/>
                        <a:pt x="191167" y="54007"/>
                        <a:pt x="193453" y="4286"/>
                      </a:cubicBezTo>
                      <a:lnTo>
                        <a:pt x="4286" y="4286"/>
                      </a:lnTo>
                      <a:close/>
                    </a:path>
                  </a:pathLst>
                </a:custGeom>
                <a:solidFill>
                  <a:srgbClr val="0070C0"/>
                </a:solidFill>
                <a:ln w="9525" cap="flat">
                  <a:noFill/>
                  <a:prstDash val="solid"/>
                  <a:miter/>
                </a:ln>
              </p:spPr>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p>
              </p:txBody>
            </p:sp>
          </p:grpSp>
          <p:grpSp>
            <p:nvGrpSpPr>
              <p:cNvPr id="37" name="Graphic 7" descr="Hierarchy">
                <a:extLst>
                  <a:ext uri="{FF2B5EF4-FFF2-40B4-BE49-F238E27FC236}">
                    <a16:creationId xmlns:a16="http://schemas.microsoft.com/office/drawing/2014/main" id="{FB0FFAD4-5B39-4EA5-98FF-9A021A5B5BF0}"/>
                  </a:ext>
                </a:extLst>
              </p:cNvPr>
              <p:cNvGrpSpPr/>
              <p:nvPr/>
            </p:nvGrpSpPr>
            <p:grpSpPr>
              <a:xfrm>
                <a:off x="1938605" y="3076033"/>
                <a:ext cx="640080" cy="640080"/>
                <a:chOff x="1985659" y="3068237"/>
                <a:chExt cx="548640" cy="548640"/>
              </a:xfrm>
            </p:grpSpPr>
            <p:sp>
              <p:nvSpPr>
                <p:cNvPr id="39" name="Freeform: Shape 38">
                  <a:extLst>
                    <a:ext uri="{FF2B5EF4-FFF2-40B4-BE49-F238E27FC236}">
                      <a16:creationId xmlns:a16="http://schemas.microsoft.com/office/drawing/2014/main" id="{B50FE6FE-FF9D-4719-87AB-5723E7F1F608}"/>
                    </a:ext>
                  </a:extLst>
                </p:cNvPr>
                <p:cNvSpPr/>
                <p:nvPr/>
              </p:nvSpPr>
              <p:spPr>
                <a:xfrm>
                  <a:off x="219854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p>
              </p:txBody>
            </p:sp>
            <p:sp>
              <p:nvSpPr>
                <p:cNvPr id="40" name="Freeform: Shape 39">
                  <a:extLst>
                    <a:ext uri="{FF2B5EF4-FFF2-40B4-BE49-F238E27FC236}">
                      <a16:creationId xmlns:a16="http://schemas.microsoft.com/office/drawing/2014/main" id="{ABABD52C-F8AB-4AD2-AD38-19B2393D4A8A}"/>
                    </a:ext>
                  </a:extLst>
                </p:cNvPr>
                <p:cNvSpPr/>
                <p:nvPr/>
              </p:nvSpPr>
              <p:spPr>
                <a:xfrm>
                  <a:off x="2198543" y="314396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0070C0"/>
                </a:solidFill>
                <a:ln w="9525" cap="flat">
                  <a:solidFill>
                    <a:schemeClr val="bg2"/>
                  </a:solidFill>
                  <a:prstDash val="solid"/>
                  <a:miter/>
                </a:ln>
              </p:spPr>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p>
              </p:txBody>
            </p:sp>
            <p:sp>
              <p:nvSpPr>
                <p:cNvPr id="41" name="Freeform: Shape 40">
                  <a:extLst>
                    <a:ext uri="{FF2B5EF4-FFF2-40B4-BE49-F238E27FC236}">
                      <a16:creationId xmlns:a16="http://schemas.microsoft.com/office/drawing/2014/main" id="{6446D19E-FD2C-429D-86F0-6F3191BF91DD}"/>
                    </a:ext>
                  </a:extLst>
                </p:cNvPr>
                <p:cNvSpPr/>
                <p:nvPr/>
              </p:nvSpPr>
              <p:spPr>
                <a:xfrm>
                  <a:off x="20270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p>
              </p:txBody>
            </p:sp>
            <p:sp>
              <p:nvSpPr>
                <p:cNvPr id="42" name="Freeform: Shape 41">
                  <a:extLst>
                    <a:ext uri="{FF2B5EF4-FFF2-40B4-BE49-F238E27FC236}">
                      <a16:creationId xmlns:a16="http://schemas.microsoft.com/office/drawing/2014/main" id="{33FF2932-E532-4D44-8321-566F80FDC562}"/>
                    </a:ext>
                  </a:extLst>
                </p:cNvPr>
                <p:cNvSpPr/>
                <p:nvPr/>
              </p:nvSpPr>
              <p:spPr>
                <a:xfrm>
                  <a:off x="23699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p>
              </p:txBody>
            </p:sp>
            <p:sp>
              <p:nvSpPr>
                <p:cNvPr id="43" name="Freeform: Shape 42">
                  <a:extLst>
                    <a:ext uri="{FF2B5EF4-FFF2-40B4-BE49-F238E27FC236}">
                      <a16:creationId xmlns:a16="http://schemas.microsoft.com/office/drawing/2014/main" id="{B5DC8353-E2A8-4A98-9A74-F6B3E4F36553}"/>
                    </a:ext>
                  </a:extLst>
                </p:cNvPr>
                <p:cNvSpPr/>
                <p:nvPr/>
              </p:nvSpPr>
              <p:spPr>
                <a:xfrm>
                  <a:off x="2072813" y="3246831"/>
                  <a:ext cx="371475" cy="188595"/>
                </a:xfrm>
                <a:custGeom>
                  <a:avLst/>
                  <a:gdLst>
                    <a:gd name="connsiteX0" fmla="*/ 198596 w 371475"/>
                    <a:gd name="connsiteY0" fmla="*/ 84296 h 188595"/>
                    <a:gd name="connsiteX1" fmla="*/ 198596 w 371475"/>
                    <a:gd name="connsiteY1" fmla="*/ 4286 h 188595"/>
                    <a:gd name="connsiteX2" fmla="*/ 175736 w 371475"/>
                    <a:gd name="connsiteY2" fmla="*/ 4286 h 188595"/>
                    <a:gd name="connsiteX3" fmla="*/ 175736 w 371475"/>
                    <a:gd name="connsiteY3" fmla="*/ 84296 h 188595"/>
                    <a:gd name="connsiteX4" fmla="*/ 4286 w 371475"/>
                    <a:gd name="connsiteY4" fmla="*/ 84296 h 188595"/>
                    <a:gd name="connsiteX5" fmla="*/ 4286 w 371475"/>
                    <a:gd name="connsiteY5" fmla="*/ 187166 h 188595"/>
                    <a:gd name="connsiteX6" fmla="*/ 27146 w 371475"/>
                    <a:gd name="connsiteY6" fmla="*/ 187166 h 188595"/>
                    <a:gd name="connsiteX7" fmla="*/ 27146 w 371475"/>
                    <a:gd name="connsiteY7" fmla="*/ 107156 h 188595"/>
                    <a:gd name="connsiteX8" fmla="*/ 175736 w 371475"/>
                    <a:gd name="connsiteY8" fmla="*/ 107156 h 188595"/>
                    <a:gd name="connsiteX9" fmla="*/ 175736 w 371475"/>
                    <a:gd name="connsiteY9" fmla="*/ 187166 h 188595"/>
                    <a:gd name="connsiteX10" fmla="*/ 198596 w 371475"/>
                    <a:gd name="connsiteY10" fmla="*/ 187166 h 188595"/>
                    <a:gd name="connsiteX11" fmla="*/ 198596 w 371475"/>
                    <a:gd name="connsiteY11" fmla="*/ 107156 h 188595"/>
                    <a:gd name="connsiteX12" fmla="*/ 347186 w 371475"/>
                    <a:gd name="connsiteY12" fmla="*/ 107156 h 188595"/>
                    <a:gd name="connsiteX13" fmla="*/ 347186 w 371475"/>
                    <a:gd name="connsiteY13" fmla="*/ 187166 h 188595"/>
                    <a:gd name="connsiteX14" fmla="*/ 370046 w 371475"/>
                    <a:gd name="connsiteY14" fmla="*/ 187166 h 188595"/>
                    <a:gd name="connsiteX15" fmla="*/ 370046 w 371475"/>
                    <a:gd name="connsiteY15" fmla="*/ 84296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475" h="188595">
                      <a:moveTo>
                        <a:pt x="198596" y="84296"/>
                      </a:moveTo>
                      <a:lnTo>
                        <a:pt x="198596" y="4286"/>
                      </a:lnTo>
                      <a:lnTo>
                        <a:pt x="175736" y="4286"/>
                      </a:lnTo>
                      <a:lnTo>
                        <a:pt x="175736" y="84296"/>
                      </a:lnTo>
                      <a:lnTo>
                        <a:pt x="4286" y="84296"/>
                      </a:lnTo>
                      <a:lnTo>
                        <a:pt x="4286" y="187166"/>
                      </a:lnTo>
                      <a:lnTo>
                        <a:pt x="27146" y="187166"/>
                      </a:lnTo>
                      <a:lnTo>
                        <a:pt x="27146" y="107156"/>
                      </a:lnTo>
                      <a:lnTo>
                        <a:pt x="175736" y="107156"/>
                      </a:lnTo>
                      <a:lnTo>
                        <a:pt x="175736" y="187166"/>
                      </a:lnTo>
                      <a:lnTo>
                        <a:pt x="198596" y="187166"/>
                      </a:lnTo>
                      <a:lnTo>
                        <a:pt x="198596" y="107156"/>
                      </a:lnTo>
                      <a:lnTo>
                        <a:pt x="347186" y="107156"/>
                      </a:lnTo>
                      <a:lnTo>
                        <a:pt x="347186" y="187166"/>
                      </a:lnTo>
                      <a:lnTo>
                        <a:pt x="370046" y="187166"/>
                      </a:lnTo>
                      <a:lnTo>
                        <a:pt x="370046" y="84296"/>
                      </a:lnTo>
                      <a:close/>
                    </a:path>
                  </a:pathLst>
                </a:custGeom>
                <a:solidFill>
                  <a:schemeClr val="tx1"/>
                </a:solidFill>
                <a:ln w="9525" cap="flat">
                  <a:solidFill>
                    <a:schemeClr val="bg2"/>
                  </a:solidFill>
                  <a:prstDash val="solid"/>
                  <a:miter/>
                </a:ln>
              </p:spPr>
              <p:txBody>
                <a:bodyPr rtlCol="0" anchor="ct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p>
              </p:txBody>
            </p:sp>
          </p:grpSp>
          <p:sp>
            <p:nvSpPr>
              <p:cNvPr id="38" name="Browser_4" title="Icon of a website or an app window">
                <a:extLst>
                  <a:ext uri="{FF2B5EF4-FFF2-40B4-BE49-F238E27FC236}">
                    <a16:creationId xmlns:a16="http://schemas.microsoft.com/office/drawing/2014/main" id="{B288988D-3CC3-4D0B-860A-60C7B995E505}"/>
                  </a:ext>
                </a:extLst>
              </p:cNvPr>
              <p:cNvSpPr>
                <a:spLocks noChangeAspect="1" noEditPoints="1"/>
              </p:cNvSpPr>
              <p:nvPr/>
            </p:nvSpPr>
            <p:spPr bwMode="auto">
              <a:xfrm>
                <a:off x="2666188" y="3605793"/>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endParaRPr lang="en-US" sz="3599"/>
              </a:p>
            </p:txBody>
          </p:sp>
        </p:grpSp>
      </p:grpSp>
      <p:sp>
        <p:nvSpPr>
          <p:cNvPr id="47" name="Rectangle 46">
            <a:extLst>
              <a:ext uri="{FF2B5EF4-FFF2-40B4-BE49-F238E27FC236}">
                <a16:creationId xmlns:a16="http://schemas.microsoft.com/office/drawing/2014/main" id="{79C54411-1C4F-409A-84AC-D66A5D5FF140}"/>
              </a:ext>
            </a:extLst>
          </p:cNvPr>
          <p:cNvSpPr/>
          <p:nvPr/>
        </p:nvSpPr>
        <p:spPr>
          <a:xfrm>
            <a:off x="902618" y="1294098"/>
            <a:ext cx="11125419" cy="1938992"/>
          </a:xfrm>
          <a:prstGeom prst="rect">
            <a:avLst/>
          </a:prstGeom>
        </p:spPr>
        <p:txBody>
          <a:bodyPr wrap="square">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fontAlgn="base">
              <a:spcAft>
                <a:spcPct val="0"/>
              </a:spcAft>
              <a:defRPr/>
            </a:pPr>
            <a:r>
              <a:rPr lang="en-US" sz="2400">
                <a:solidFill>
                  <a:schemeClr val="bg2"/>
                </a:solidFill>
                <a:latin typeface="Segoe UI Semilight" panose="020B0402040204020203" pitchFamily="34" charset="0"/>
                <a:ea typeface="+mj-ea"/>
                <a:cs typeface="Segoe UI Semilight" panose="020B0402040204020203" pitchFamily="34" charset="0"/>
              </a:rPr>
              <a:t>Component focused approach to App development without writing code.</a:t>
            </a:r>
          </a:p>
          <a:p>
            <a:pPr fontAlgn="base">
              <a:spcAft>
                <a:spcPct val="0"/>
              </a:spcAft>
              <a:defRPr/>
            </a:pPr>
            <a:endParaRPr lang="en-US" sz="2400">
              <a:solidFill>
                <a:schemeClr val="bg2"/>
              </a:solidFill>
              <a:latin typeface="Segoe UI Semilight" panose="020B0402040204020203" pitchFamily="34" charset="0"/>
              <a:ea typeface="+mj-ea"/>
              <a:cs typeface="Segoe UI Semilight" panose="020B0402040204020203" pitchFamily="34" charset="0"/>
            </a:endParaRPr>
          </a:p>
          <a:p>
            <a:pPr fontAlgn="base">
              <a:spcAft>
                <a:spcPct val="0"/>
              </a:spcAft>
              <a:defRPr/>
            </a:pPr>
            <a:r>
              <a:rPr lang="en-US" sz="2400">
                <a:solidFill>
                  <a:schemeClr val="bg2"/>
                </a:solidFill>
                <a:latin typeface="Segoe UI Semilight" panose="020B0402040204020203" pitchFamily="34" charset="0"/>
                <a:ea typeface="+mj-ea"/>
                <a:cs typeface="Segoe UI Semilight" panose="020B0402040204020203" pitchFamily="34" charset="0"/>
              </a:rPr>
              <a:t>Built on </a:t>
            </a:r>
            <a:r>
              <a:rPr lang="en-US" sz="2400" u="sng">
                <a:solidFill>
                  <a:schemeClr val="bg2"/>
                </a:solidFill>
                <a:latin typeface="Segoe UI Semilight" panose="020B0402040204020203" pitchFamily="34" charset="0"/>
                <a:ea typeface="+mj-ea"/>
                <a:cs typeface="Segoe UI Semilight" panose="020B0402040204020203" pitchFamily="34" charset="0"/>
              </a:rPr>
              <a:t>Microsoft Dataverse</a:t>
            </a:r>
            <a:r>
              <a:rPr lang="en-US" sz="2400">
                <a:solidFill>
                  <a:schemeClr val="bg2"/>
                </a:solidFill>
                <a:latin typeface="Segoe UI Semilight" panose="020B0402040204020203" pitchFamily="34" charset="0"/>
                <a:ea typeface="+mj-ea"/>
                <a:cs typeface="Segoe UI Semilight" panose="020B0402040204020203" pitchFamily="34" charset="0"/>
              </a:rPr>
              <a:t> as the data model, manage relationships, and business processes, build end-to-end business applications, immersive and responsive applications.</a:t>
            </a:r>
          </a:p>
        </p:txBody>
      </p:sp>
    </p:spTree>
    <p:extLst>
      <p:ext uri="{BB962C8B-B14F-4D97-AF65-F5344CB8AC3E}">
        <p14:creationId xmlns:p14="http://schemas.microsoft.com/office/powerpoint/2010/main" val="1495785053"/>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 calcmode="lin" valueType="num">
                                      <p:cBhvr additive="base">
                                        <p:cTn id="7"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
                                            <p:txEl>
                                              <p:pRg st="2" end="2"/>
                                            </p:txEl>
                                          </p:spTgt>
                                        </p:tgtEl>
                                        <p:attrNameLst>
                                          <p:attrName>style.visibility</p:attrName>
                                        </p:attrNameLst>
                                      </p:cBhvr>
                                      <p:to>
                                        <p:strVal val="visible"/>
                                      </p:to>
                                    </p:set>
                                    <p:anim calcmode="lin" valueType="num">
                                      <p:cBhvr additive="base">
                                        <p:cTn id="13" dur="500" fill="hold"/>
                                        <p:tgtEl>
                                          <p:spTgt spid="4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additive="base">
                                        <p:cTn id="37" dur="500" fill="hold"/>
                                        <p:tgtEl>
                                          <p:spTgt spid="49"/>
                                        </p:tgtEl>
                                        <p:attrNameLst>
                                          <p:attrName>ppt_x</p:attrName>
                                        </p:attrNameLst>
                                      </p:cBhvr>
                                      <p:tavLst>
                                        <p:tav tm="0">
                                          <p:val>
                                            <p:strVal val="#ppt_x"/>
                                          </p:val>
                                        </p:tav>
                                        <p:tav tm="100000">
                                          <p:val>
                                            <p:strVal val="#ppt_x"/>
                                          </p:val>
                                        </p:tav>
                                      </p:tavLst>
                                    </p:anim>
                                    <p:anim calcmode="lin" valueType="num">
                                      <p:cBhvr additive="base">
                                        <p:cTn id="3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Background pattern, rectangle&#10;&#10;Description automatically generated">
            <a:extLst>
              <a:ext uri="{FF2B5EF4-FFF2-40B4-BE49-F238E27FC236}">
                <a16:creationId xmlns:a16="http://schemas.microsoft.com/office/drawing/2014/main" id="{28F79DE9-D527-4D16-8B24-DE968FB4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48" name="Title 2">
            <a:extLst>
              <a:ext uri="{FF2B5EF4-FFF2-40B4-BE49-F238E27FC236}">
                <a16:creationId xmlns:a16="http://schemas.microsoft.com/office/drawing/2014/main" id="{05CD6574-6E3C-4B85-93B1-3AAF4C80C04E}"/>
              </a:ext>
            </a:extLst>
          </p:cNvPr>
          <p:cNvSpPr txBox="1">
            <a:spLocks/>
          </p:cNvSpPr>
          <p:nvPr/>
        </p:nvSpPr>
        <p:spPr>
          <a:xfrm>
            <a:off x="774473" y="629217"/>
            <a:ext cx="10116787" cy="777875"/>
          </a:xfrm>
          <a:prstGeom prst="rect">
            <a:avLst/>
          </a:prstGeom>
        </p:spPr>
        <p:txBody>
          <a:bodyPr vert="horz" lIns="91422" tIns="45711" rIns="91422" bIns="45711" rtlCol="0" anchor="ctr">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r>
              <a:rPr lang="en-US" sz="3000" spc="-50">
                <a:solidFill>
                  <a:schemeClr val="bg2"/>
                </a:solidFill>
              </a:rPr>
              <a:t>Component-focused approach to app development</a:t>
            </a:r>
            <a:endParaRPr lang="en-US" sz="900" spc="-50">
              <a:solidFill>
                <a:schemeClr val="bg2"/>
              </a:solidFill>
            </a:endParaRPr>
          </a:p>
        </p:txBody>
      </p:sp>
      <p:sp>
        <p:nvSpPr>
          <p:cNvPr id="50" name="Text Placeholder 4">
            <a:extLst>
              <a:ext uri="{FF2B5EF4-FFF2-40B4-BE49-F238E27FC236}">
                <a16:creationId xmlns:a16="http://schemas.microsoft.com/office/drawing/2014/main" id="{801D72DB-9574-42F9-9AC7-85F5957249F9}"/>
              </a:ext>
            </a:extLst>
          </p:cNvPr>
          <p:cNvSpPr txBox="1">
            <a:spLocks/>
          </p:cNvSpPr>
          <p:nvPr/>
        </p:nvSpPr>
        <p:spPr>
          <a:xfrm>
            <a:off x="687388" y="1582511"/>
            <a:ext cx="5408613" cy="4246563"/>
          </a:xfrm>
          <a:prstGeom prst="rect">
            <a:avLst/>
          </a:prstGeom>
        </p:spPr>
        <p:txBody>
          <a:bodyPr vert="horz" lIns="91422" tIns="45711" rIns="91422" bIns="45711" rtlCol="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Create apps around forms and processes.</a:t>
            </a:r>
          </a:p>
          <a:p>
            <a:pPr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Design sophisticated entity forms quickly.</a:t>
            </a:r>
          </a:p>
          <a:p>
            <a:pPr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Drag and drop fields and controls in a visual designer. </a:t>
            </a:r>
          </a:p>
          <a:p>
            <a:pPr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Forms can span multiple columns, multiple steps, and collapsible sections. </a:t>
            </a:r>
          </a:p>
          <a:p>
            <a:pPr defTabSz="913821" fontAlgn="base">
              <a:spcBef>
                <a:spcPts val="1200"/>
              </a:spcBef>
              <a:spcAft>
                <a:spcPct val="0"/>
              </a:spcAft>
              <a:buClr>
                <a:schemeClr val="bg1"/>
              </a:buClr>
              <a:buFont typeface="Courier New" panose="02070309020205020404" pitchFamily="49" charset="0"/>
              <a:buChar char="o"/>
              <a:defRPr/>
            </a:pPr>
            <a:r>
              <a:rPr lang="en-IN" sz="2000">
                <a:solidFill>
                  <a:schemeClr val="bg1"/>
                </a:solidFill>
                <a:latin typeface="Segoe UI  "/>
                <a:cs typeface="Segoe UI Light"/>
              </a:rPr>
              <a:t>Rich, responsive client experiences. </a:t>
            </a:r>
          </a:p>
          <a:p>
            <a:pPr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Easily share forms, dashboards, flows, and more across multiple apps.</a:t>
            </a:r>
          </a:p>
        </p:txBody>
      </p:sp>
      <p:grpSp>
        <p:nvGrpSpPr>
          <p:cNvPr id="5" name="Group 4" descr="A screenshot of a model-driven app displayed on a tablet device.">
            <a:extLst>
              <a:ext uri="{FF2B5EF4-FFF2-40B4-BE49-F238E27FC236}">
                <a16:creationId xmlns:a16="http://schemas.microsoft.com/office/drawing/2014/main" id="{46C0C053-C45D-4818-BF8B-8581885D8043}"/>
              </a:ext>
            </a:extLst>
          </p:cNvPr>
          <p:cNvGrpSpPr/>
          <p:nvPr/>
        </p:nvGrpSpPr>
        <p:grpSpPr>
          <a:xfrm>
            <a:off x="6333067" y="1457665"/>
            <a:ext cx="5256213" cy="3497100"/>
            <a:chOff x="5303837" y="1477088"/>
            <a:chExt cx="7029562" cy="4419600"/>
          </a:xfrm>
        </p:grpSpPr>
        <p:pic>
          <p:nvPicPr>
            <p:cNvPr id="7" name="Picture 6">
              <a:extLst>
                <a:ext uri="{FF2B5EF4-FFF2-40B4-BE49-F238E27FC236}">
                  <a16:creationId xmlns:a16="http://schemas.microsoft.com/office/drawing/2014/main" id="{A3ECF624-CB0E-4A94-924E-309E25E96EF1}"/>
                </a:ext>
              </a:extLst>
            </p:cNvPr>
            <p:cNvPicPr>
              <a:picLocks noChangeAspect="1"/>
            </p:cNvPicPr>
            <p:nvPr/>
          </p:nvPicPr>
          <p:blipFill rotWithShape="1">
            <a:blip r:embed="rId4"/>
            <a:srcRect b="42965"/>
            <a:stretch/>
          </p:blipFill>
          <p:spPr>
            <a:xfrm>
              <a:off x="5818528" y="1844697"/>
              <a:ext cx="5994162" cy="3636995"/>
            </a:xfrm>
            <a:prstGeom prst="rect">
              <a:avLst/>
            </a:prstGeom>
            <a:solidFill>
              <a:schemeClr val="bg1"/>
            </a:solidFill>
            <a:ln>
              <a:noFill/>
            </a:ln>
          </p:spPr>
        </p:pic>
        <p:pic>
          <p:nvPicPr>
            <p:cNvPr id="8" name="Picture 7">
              <a:extLst>
                <a:ext uri="{FF2B5EF4-FFF2-40B4-BE49-F238E27FC236}">
                  <a16:creationId xmlns:a16="http://schemas.microsoft.com/office/drawing/2014/main" id="{1EB0EC5F-C901-4879-B9DD-BF6F16FA2F76}"/>
                </a:ext>
              </a:extLst>
            </p:cNvPr>
            <p:cNvPicPr>
              <a:picLocks/>
            </p:cNvPicPr>
            <p:nvPr/>
          </p:nvPicPr>
          <p:blipFill>
            <a:blip r:embed="rId5" cstate="email">
              <a:extLst>
                <a:ext uri="{28A0092B-C50C-407E-A947-70E740481C1C}">
                  <a14:useLocalDpi xmlns:a14="http://schemas.microsoft.com/office/drawing/2010/main" val="0"/>
                </a:ext>
              </a:extLst>
            </a:blip>
            <a:stretch>
              <a:fillRect/>
            </a:stretch>
          </p:blipFill>
          <p:spPr>
            <a:xfrm>
              <a:off x="5303837" y="1477088"/>
              <a:ext cx="7029562" cy="4419600"/>
            </a:xfrm>
            <a:prstGeom prst="rect">
              <a:avLst/>
            </a:prstGeom>
          </p:spPr>
        </p:pic>
      </p:grpSp>
    </p:spTree>
    <p:extLst>
      <p:ext uri="{BB962C8B-B14F-4D97-AF65-F5344CB8AC3E}">
        <p14:creationId xmlns:p14="http://schemas.microsoft.com/office/powerpoint/2010/main" val="353942951"/>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F172-3947-42CE-B33F-43FB799FDB5E}"/>
              </a:ext>
            </a:extLst>
          </p:cNvPr>
          <p:cNvSpPr>
            <a:spLocks noGrp="1"/>
          </p:cNvSpPr>
          <p:nvPr>
            <p:ph type="title"/>
          </p:nvPr>
        </p:nvSpPr>
        <p:spPr>
          <a:xfrm>
            <a:off x="657224" y="499533"/>
            <a:ext cx="10772775" cy="1658198"/>
          </a:xfrm>
        </p:spPr>
        <p:txBody>
          <a:bodyPr>
            <a:normAutofit/>
          </a:bodyPr>
          <a:lstStyle/>
          <a:p>
            <a:r>
              <a:rPr lang="en-US"/>
              <a:t>Agenda</a:t>
            </a:r>
          </a:p>
        </p:txBody>
      </p:sp>
      <p:sp>
        <p:nvSpPr>
          <p:cNvPr id="22" name="Date Placeholder 21">
            <a:extLst>
              <a:ext uri="{FF2B5EF4-FFF2-40B4-BE49-F238E27FC236}">
                <a16:creationId xmlns:a16="http://schemas.microsoft.com/office/drawing/2014/main" id="{3F8004C7-0268-4B65-894B-CF74CE8528B7}"/>
              </a:ext>
            </a:extLst>
          </p:cNvPr>
          <p:cNvSpPr>
            <a:spLocks noGrp="1"/>
          </p:cNvSpPr>
          <p:nvPr>
            <p:ph type="dt" sz="half" idx="10"/>
          </p:nvPr>
        </p:nvSpPr>
        <p:spPr>
          <a:xfrm>
            <a:off x="685800" y="6412447"/>
            <a:ext cx="4114800" cy="228600"/>
          </a:xfrm>
        </p:spPr>
        <p:txBody>
          <a:bodyPr>
            <a:normAutofit/>
          </a:bodyPr>
          <a:lstStyle/>
          <a:p>
            <a:pPr>
              <a:lnSpc>
                <a:spcPct val="90000"/>
              </a:lnSpc>
              <a:spcAft>
                <a:spcPts val="600"/>
              </a:spcAft>
            </a:pPr>
            <a:r>
              <a:rPr lang="en-US"/>
              <a:t>3/1/20XX</a:t>
            </a:r>
          </a:p>
        </p:txBody>
      </p:sp>
      <p:graphicFrame>
        <p:nvGraphicFramePr>
          <p:cNvPr id="26" name="Content Placeholder 2">
            <a:extLst>
              <a:ext uri="{FF2B5EF4-FFF2-40B4-BE49-F238E27FC236}">
                <a16:creationId xmlns:a16="http://schemas.microsoft.com/office/drawing/2014/main" id="{9778C842-A6FE-0C90-E108-438C6792C7EB}"/>
              </a:ext>
            </a:extLst>
          </p:cNvPr>
          <p:cNvGraphicFramePr>
            <a:graphicFrameLocks noGrp="1"/>
          </p:cNvGraphicFramePr>
          <p:nvPr>
            <p:ph idx="1"/>
            <p:extLst>
              <p:ext uri="{D42A27DB-BD31-4B8C-83A1-F6EECF244321}">
                <p14:modId xmlns:p14="http://schemas.microsoft.com/office/powerpoint/2010/main" val="2562163459"/>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0502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Background pattern, rectangle&#10;&#10;Description automatically generated">
            <a:extLst>
              <a:ext uri="{FF2B5EF4-FFF2-40B4-BE49-F238E27FC236}">
                <a16:creationId xmlns:a16="http://schemas.microsoft.com/office/drawing/2014/main" id="{28F79DE9-D527-4D16-8B24-DE968FB4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11" name="Title 1">
            <a:extLst>
              <a:ext uri="{FF2B5EF4-FFF2-40B4-BE49-F238E27FC236}">
                <a16:creationId xmlns:a16="http://schemas.microsoft.com/office/drawing/2014/main" id="{DAE9D7ED-608D-48B6-8BCE-4487DA4B4C53}"/>
              </a:ext>
            </a:extLst>
          </p:cNvPr>
          <p:cNvSpPr txBox="1">
            <a:spLocks/>
          </p:cNvSpPr>
          <p:nvPr/>
        </p:nvSpPr>
        <p:spPr>
          <a:xfrm>
            <a:off x="839788" y="449838"/>
            <a:ext cx="10512425" cy="893763"/>
          </a:xfrm>
          <a:prstGeom prst="rect">
            <a:avLst/>
          </a:prstGeom>
        </p:spPr>
        <p:txBody>
          <a:bodyPr vert="horz" lIns="91422" tIns="45711" rIns="91422" bIns="45711" rtlCol="0" anchor="ctr">
            <a:norm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r>
              <a:rPr lang="en-US" sz="900" spc="-50">
                <a:solidFill>
                  <a:schemeClr val="bg2"/>
                </a:solidFill>
              </a:rPr>
              <a:t>App Designer</a:t>
            </a:r>
          </a:p>
        </p:txBody>
      </p:sp>
      <p:sp>
        <p:nvSpPr>
          <p:cNvPr id="9" name="Rectangle 8">
            <a:extLst>
              <a:ext uri="{FF2B5EF4-FFF2-40B4-BE49-F238E27FC236}">
                <a16:creationId xmlns:a16="http://schemas.microsoft.com/office/drawing/2014/main" id="{0A8B2CDC-CE67-4F16-B93B-FD05034001D9}"/>
              </a:ext>
            </a:extLst>
          </p:cNvPr>
          <p:cNvSpPr/>
          <p:nvPr/>
        </p:nvSpPr>
        <p:spPr>
          <a:xfrm>
            <a:off x="839569" y="1339131"/>
            <a:ext cx="4455379" cy="5215883"/>
          </a:xfrm>
          <a:prstGeom prst="rect">
            <a:avLst/>
          </a:prstGeom>
        </p:spPr>
        <p:txBody>
          <a:bodyPr wrap="square">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Build Model-driven Apps with the App designer.</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Add items to your app and sitemap.</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Build robust, powerful grids and forms on top of Dataverse, and preview your app changes directly in the authoring experience.</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Connect to multiple Dataverse Tables.</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Define the App Navigation Bar.</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Add Custom Pages.</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Customize the Command Bar.</a:t>
            </a:r>
          </a:p>
          <a:p>
            <a:pPr defTabSz="913563">
              <a:defRPr/>
            </a:pPr>
            <a:endParaRPr lang="en-US" sz="3599">
              <a:latin typeface="Segoe UI" panose="020B0502040204020203" pitchFamily="34" charset="0"/>
              <a:ea typeface="Arial Unicode MS" pitchFamily="34" charset="-128"/>
              <a:cs typeface="Segoe UI" panose="020B0502040204020203" pitchFamily="34" charset="0"/>
            </a:endParaRPr>
          </a:p>
        </p:txBody>
      </p:sp>
      <p:pic>
        <p:nvPicPr>
          <p:cNvPr id="5" name="Picture 4">
            <a:extLst>
              <a:ext uri="{FF2B5EF4-FFF2-40B4-BE49-F238E27FC236}">
                <a16:creationId xmlns:a16="http://schemas.microsoft.com/office/drawing/2014/main" id="{D0F14030-C039-48E7-B5AB-3D0550860852}"/>
              </a:ext>
            </a:extLst>
          </p:cNvPr>
          <p:cNvPicPr>
            <a:picLocks noChangeAspect="1"/>
          </p:cNvPicPr>
          <p:nvPr/>
        </p:nvPicPr>
        <p:blipFill>
          <a:blip r:embed="rId4"/>
          <a:stretch>
            <a:fillRect/>
          </a:stretch>
        </p:blipFill>
        <p:spPr>
          <a:xfrm>
            <a:off x="5583903" y="1343600"/>
            <a:ext cx="6606510" cy="2857899"/>
          </a:xfrm>
          <a:prstGeom prst="rect">
            <a:avLst/>
          </a:prstGeom>
        </p:spPr>
      </p:pic>
    </p:spTree>
    <p:extLst>
      <p:ext uri="{BB962C8B-B14F-4D97-AF65-F5344CB8AC3E}">
        <p14:creationId xmlns:p14="http://schemas.microsoft.com/office/powerpoint/2010/main" val="3186355295"/>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 calcmode="lin" valueType="num">
                                      <p:cBhvr additive="base">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 calcmode="lin" valueType="num">
                                      <p:cBhvr additive="base">
                                        <p:cTn id="25"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anim calcmode="lin" valueType="num">
                                      <p:cBhvr additive="base">
                                        <p:cTn id="31"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 calcmode="lin" valueType="num">
                                      <p:cBhvr additive="base">
                                        <p:cTn id="37"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
                                            <p:txEl>
                                              <p:pRg st="6" end="6"/>
                                            </p:txEl>
                                          </p:spTgt>
                                        </p:tgtEl>
                                        <p:attrNameLst>
                                          <p:attrName>style.visibility</p:attrName>
                                        </p:attrNameLst>
                                      </p:cBhvr>
                                      <p:to>
                                        <p:strVal val="visible"/>
                                      </p:to>
                                    </p:set>
                                    <p:anim calcmode="lin" valueType="num">
                                      <p:cBhvr additive="base">
                                        <p:cTn id="43"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Background pattern, rectangle&#10;&#10;Description automatically generated">
            <a:extLst>
              <a:ext uri="{FF2B5EF4-FFF2-40B4-BE49-F238E27FC236}">
                <a16:creationId xmlns:a16="http://schemas.microsoft.com/office/drawing/2014/main" id="{E2CE2505-03E1-4751-BFC7-9BB67EDA9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pic>
        <p:nvPicPr>
          <p:cNvPr id="13" name="Picture 12" descr="Power Apps icon">
            <a:extLst>
              <a:ext uri="{FF2B5EF4-FFF2-40B4-BE49-F238E27FC236}">
                <a16:creationId xmlns:a16="http://schemas.microsoft.com/office/drawing/2014/main" id="{F948068E-9510-4393-9506-DABDF9EEAA9E}"/>
              </a:ext>
            </a:extLst>
          </p:cNvPr>
          <p:cNvPicPr>
            <a:picLocks noChangeAspect="1"/>
          </p:cNvPicPr>
          <p:nvPr/>
        </p:nvPicPr>
        <p:blipFill>
          <a:blip r:embed="rId4"/>
          <a:stretch>
            <a:fillRect/>
          </a:stretch>
        </p:blipFill>
        <p:spPr>
          <a:xfrm>
            <a:off x="7784429" y="521912"/>
            <a:ext cx="749613" cy="749613"/>
          </a:xfrm>
          <a:prstGeom prst="rect">
            <a:avLst/>
          </a:prstGeom>
        </p:spPr>
      </p:pic>
      <p:sp>
        <p:nvSpPr>
          <p:cNvPr id="7" name="Title 1">
            <a:extLst>
              <a:ext uri="{FF2B5EF4-FFF2-40B4-BE49-F238E27FC236}">
                <a16:creationId xmlns:a16="http://schemas.microsoft.com/office/drawing/2014/main" id="{4A879FC3-BFE0-4CC3-A03E-699A8834E679}"/>
              </a:ext>
            </a:extLst>
          </p:cNvPr>
          <p:cNvSpPr txBox="1">
            <a:spLocks/>
          </p:cNvSpPr>
          <p:nvPr/>
        </p:nvSpPr>
        <p:spPr>
          <a:xfrm>
            <a:off x="839788" y="449838"/>
            <a:ext cx="10512425" cy="893763"/>
          </a:xfrm>
          <a:prstGeom prst="rect">
            <a:avLst/>
          </a:prstGeom>
        </p:spPr>
        <p:txBody>
          <a:bodyPr vert="horz" lIns="91422" tIns="45711" rIns="91422" bIns="45711" rtlCol="0" anchor="ctr">
            <a:norm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r>
              <a:rPr lang="en-US" sz="3000">
                <a:solidFill>
                  <a:schemeClr val="bg1"/>
                </a:solidFill>
                <a:latin typeface="+mj-lt"/>
                <a:ea typeface="+mj-ea"/>
                <a:cs typeface="+mj-cs"/>
              </a:rPr>
              <a:t>Command Designer</a:t>
            </a:r>
            <a:endParaRPr lang="en-US" sz="900" spc="-50">
              <a:solidFill>
                <a:schemeClr val="bg2"/>
              </a:solidFill>
            </a:endParaRPr>
          </a:p>
        </p:txBody>
      </p:sp>
      <p:sp>
        <p:nvSpPr>
          <p:cNvPr id="10" name="Rectangle 9">
            <a:extLst>
              <a:ext uri="{FF2B5EF4-FFF2-40B4-BE49-F238E27FC236}">
                <a16:creationId xmlns:a16="http://schemas.microsoft.com/office/drawing/2014/main" id="{493C2AB4-DB12-432C-A060-8E046AA418D6}"/>
              </a:ext>
            </a:extLst>
          </p:cNvPr>
          <p:cNvSpPr/>
          <p:nvPr/>
        </p:nvSpPr>
        <p:spPr>
          <a:xfrm>
            <a:off x="839569" y="1339131"/>
            <a:ext cx="5256431" cy="3939540"/>
          </a:xfrm>
          <a:prstGeom prst="rect">
            <a:avLst/>
          </a:prstGeom>
        </p:spPr>
        <p:txBody>
          <a:bodyPr wrap="square">
            <a:sp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Customize command bars in model-driven apps without code.</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Open a Custom page as a dialog.</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Power Fx support for visibility and action logic.</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Use JavaScript for more advanced logic.</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Commands are applied to individual apps.</a:t>
            </a:r>
          </a:p>
          <a:p>
            <a:pPr marL="228555" indent="-228555" defTabSz="913821" fontAlgn="base">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Classic commands remain supported, Apps can run both classic + modern commands side by side.</a:t>
            </a:r>
          </a:p>
        </p:txBody>
      </p:sp>
      <p:pic>
        <p:nvPicPr>
          <p:cNvPr id="8" name="Picture 2" descr="Commanding GIF">
            <a:extLst>
              <a:ext uri="{FF2B5EF4-FFF2-40B4-BE49-F238E27FC236}">
                <a16:creationId xmlns:a16="http://schemas.microsoft.com/office/drawing/2014/main" id="{ED2C67D9-7013-4F5A-A68A-C6180FE12E88}"/>
              </a:ext>
            </a:extLst>
          </p:cNvPr>
          <p:cNvPicPr>
            <a:picLocks noChangeAspect="1" noChangeArrowheads="1" noCrop="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438963" y="1415675"/>
            <a:ext cx="5626573" cy="3218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15B7D-0C1F-A011-5B25-1F2CFBD61E8E}"/>
              </a:ext>
            </a:extLst>
          </p:cNvPr>
          <p:cNvSpPr>
            <a:spLocks noGrp="1"/>
          </p:cNvSpPr>
          <p:nvPr>
            <p:ph type="title"/>
          </p:nvPr>
        </p:nvSpPr>
        <p:spPr>
          <a:xfrm>
            <a:off x="-1204" y="-392627"/>
            <a:ext cx="11306469" cy="6909584"/>
          </a:xfrm>
        </p:spPr>
        <p:txBody>
          <a:bodyPr/>
          <a:lstStyle/>
          <a:p>
            <a:br>
              <a:rPr lang="en-US" sz="3150" b="1">
                <a:gradFill>
                  <a:gsLst>
                    <a:gs pos="83000">
                      <a:srgbClr val="000000"/>
                    </a:gs>
                    <a:gs pos="99000">
                      <a:srgbClr val="000000"/>
                    </a:gs>
                  </a:gsLst>
                  <a:lin ang="5400000" scaled="1"/>
                </a:gradFill>
                <a:ea typeface="Calibri Light"/>
                <a:cs typeface="Calibri Light"/>
              </a:rPr>
            </a:br>
            <a:r>
              <a:rPr lang="en-US" sz="3150" b="1">
                <a:gradFill>
                  <a:gsLst>
                    <a:gs pos="83000">
                      <a:srgbClr val="000000"/>
                    </a:gs>
                    <a:gs pos="99000">
                      <a:srgbClr val="000000"/>
                    </a:gs>
                  </a:gsLst>
                  <a:lin ang="5400000" scaled="1"/>
                </a:gradFill>
                <a:ea typeface="Calibri Light"/>
                <a:cs typeface="Calibri Light"/>
              </a:rPr>
              <a:t>Solutions in Power Platform</a:t>
            </a:r>
            <a:r>
              <a:rPr lang="en-US" sz="3150">
                <a:gradFill>
                  <a:gsLst>
                    <a:gs pos="83000">
                      <a:srgbClr val="000000"/>
                    </a:gs>
                    <a:gs pos="99000">
                      <a:srgbClr val="000000"/>
                    </a:gs>
                  </a:gsLst>
                  <a:lin ang="5400000" scaled="1"/>
                </a:gradFill>
                <a:ea typeface="Calibri Light"/>
                <a:cs typeface="Calibri Light"/>
              </a:rPr>
              <a:t> </a:t>
            </a:r>
            <a:br>
              <a:rPr lang="en-US" sz="3150">
                <a:gradFill>
                  <a:gsLst>
                    <a:gs pos="83000">
                      <a:srgbClr val="000000"/>
                    </a:gs>
                    <a:gs pos="99000">
                      <a:srgbClr val="000000"/>
                    </a:gs>
                  </a:gsLst>
                  <a:lin ang="5400000" scaled="1"/>
                </a:gradFill>
                <a:ea typeface="Calibri Light"/>
                <a:cs typeface="Calibri Light"/>
              </a:rPr>
            </a:br>
            <a:r>
              <a:rPr lang="en-US" sz="2000">
                <a:gradFill>
                  <a:gsLst>
                    <a:gs pos="83000">
                      <a:srgbClr val="000000"/>
                    </a:gs>
                    <a:gs pos="99000">
                      <a:srgbClr val="000000"/>
                    </a:gs>
                  </a:gsLst>
                  <a:lin ang="5400000" scaled="1"/>
                </a:gradFill>
                <a:ea typeface="Calibri Light"/>
                <a:cs typeface="Calibri Light"/>
              </a:rPr>
              <a:t>Container for packaging, exporting, deploying</a:t>
            </a:r>
            <a:br>
              <a:rPr lang="en-US" sz="2000">
                <a:gradFill>
                  <a:gsLst>
                    <a:gs pos="83000">
                      <a:srgbClr val="000000"/>
                    </a:gs>
                    <a:gs pos="99000">
                      <a:srgbClr val="000000"/>
                    </a:gs>
                  </a:gsLst>
                  <a:lin ang="5400000" scaled="1"/>
                </a:gradFill>
                <a:ea typeface="Calibri Light"/>
                <a:cs typeface="Calibri Light"/>
              </a:rPr>
            </a:br>
            <a:br>
              <a:rPr lang="en-US" sz="2000">
                <a:ea typeface="Calibri Light"/>
                <a:cs typeface="Calibri Light"/>
              </a:rPr>
            </a:br>
            <a:r>
              <a:rPr lang="en-US" sz="3150" b="1">
                <a:gradFill>
                  <a:gsLst>
                    <a:gs pos="83000">
                      <a:srgbClr val="000000"/>
                    </a:gs>
                    <a:gs pos="99000">
                      <a:srgbClr val="000000"/>
                    </a:gs>
                  </a:gsLst>
                  <a:lin ang="5400000" scaled="1"/>
                </a:gradFill>
              </a:rPr>
              <a:t>Pro Tips</a:t>
            </a:r>
            <a:endParaRPr lang="en-US" sz="3150">
              <a:gradFill>
                <a:gsLst>
                  <a:gs pos="83000">
                    <a:srgbClr val="000000"/>
                  </a:gs>
                  <a:gs pos="99000">
                    <a:srgbClr val="000000"/>
                  </a:gs>
                </a:gsLst>
                <a:lin ang="5400000" scaled="1"/>
              </a:gradFill>
              <a:ea typeface="Calibri Light"/>
              <a:cs typeface="Calibri Light"/>
            </a:endParaRPr>
          </a:p>
          <a:p>
            <a:pPr marL="285750" indent="-285750">
              <a:buFont typeface="Arial"/>
              <a:buChar char="•"/>
            </a:pPr>
            <a:r>
              <a:rPr lang="en-US" sz="2000">
                <a:gradFill>
                  <a:gsLst>
                    <a:gs pos="83000">
                      <a:srgbClr val="000000"/>
                    </a:gs>
                    <a:gs pos="99000">
                      <a:srgbClr val="000000"/>
                    </a:gs>
                  </a:gsLst>
                  <a:lin ang="5400000" scaled="1"/>
                </a:gradFill>
                <a:ea typeface="+mj-lt"/>
                <a:cs typeface="+mj-lt"/>
              </a:rPr>
              <a:t>Always use solutions to manage your customizations.</a:t>
            </a:r>
            <a:endParaRPr lang="en-US">
              <a:gradFill>
                <a:gsLst>
                  <a:gs pos="83000">
                    <a:srgbClr val="000000"/>
                  </a:gs>
                  <a:gs pos="99000">
                    <a:srgbClr val="000000"/>
                  </a:gs>
                </a:gsLst>
                <a:lin ang="5400000" scaled="1"/>
              </a:gradFill>
            </a:endParaRPr>
          </a:p>
          <a:p>
            <a:pPr marL="285750" indent="-285750">
              <a:buFont typeface="Arial"/>
              <a:buChar char="•"/>
            </a:pPr>
            <a:r>
              <a:rPr lang="en-US" sz="2000">
                <a:gradFill>
                  <a:gsLst>
                    <a:gs pos="83000">
                      <a:srgbClr val="000000"/>
                    </a:gs>
                    <a:gs pos="99000">
                      <a:srgbClr val="000000"/>
                    </a:gs>
                  </a:gsLst>
                  <a:lin ang="5400000" scaled="1"/>
                </a:gradFill>
                <a:ea typeface="+mj-lt"/>
                <a:cs typeface="+mj-lt"/>
              </a:rPr>
              <a:t>Keep a backup of unmanaged solutions before converting to managed.</a:t>
            </a:r>
            <a:endParaRPr lang="en-US">
              <a:gradFill>
                <a:gsLst>
                  <a:gs pos="83000">
                    <a:srgbClr val="000000"/>
                  </a:gs>
                  <a:gs pos="99000">
                    <a:srgbClr val="000000"/>
                  </a:gs>
                </a:gsLst>
                <a:lin ang="5400000" scaled="1"/>
              </a:gradFill>
            </a:endParaRPr>
          </a:p>
          <a:p>
            <a:pPr marL="285750" indent="-285750">
              <a:buFont typeface="Arial"/>
              <a:buChar char="•"/>
            </a:pPr>
            <a:r>
              <a:rPr lang="en-US" sz="2000">
                <a:gradFill>
                  <a:gsLst>
                    <a:gs pos="83000">
                      <a:srgbClr val="000000"/>
                    </a:gs>
                    <a:gs pos="99000">
                      <a:srgbClr val="000000"/>
                    </a:gs>
                  </a:gsLst>
                  <a:lin ang="5400000" scaled="1"/>
                </a:gradFill>
                <a:ea typeface="+mj-lt"/>
                <a:cs typeface="+mj-lt"/>
              </a:rPr>
              <a:t>Use </a:t>
            </a:r>
            <a:r>
              <a:rPr lang="en-US" sz="2000" b="1">
                <a:gradFill>
                  <a:gsLst>
                    <a:gs pos="83000">
                      <a:srgbClr val="000000"/>
                    </a:gs>
                    <a:gs pos="99000">
                      <a:srgbClr val="000000"/>
                    </a:gs>
                  </a:gsLst>
                  <a:lin ang="5400000" scaled="1"/>
                </a:gradFill>
                <a:ea typeface="+mj-lt"/>
                <a:cs typeface="+mj-lt"/>
              </a:rPr>
              <a:t>Solution Layers</a:t>
            </a:r>
            <a:r>
              <a:rPr lang="en-US" sz="2000">
                <a:gradFill>
                  <a:gsLst>
                    <a:gs pos="83000">
                      <a:srgbClr val="000000"/>
                    </a:gs>
                    <a:gs pos="99000">
                      <a:srgbClr val="000000"/>
                    </a:gs>
                  </a:gsLst>
                  <a:lin ang="5400000" scaled="1"/>
                </a:gradFill>
                <a:ea typeface="+mj-lt"/>
                <a:cs typeface="+mj-lt"/>
              </a:rPr>
              <a:t> to understand conflicts and dependencies.</a:t>
            </a:r>
            <a:br>
              <a:rPr lang="en-US" sz="2000">
                <a:gradFill>
                  <a:gsLst>
                    <a:gs pos="83000">
                      <a:srgbClr val="000000"/>
                    </a:gs>
                    <a:gs pos="99000">
                      <a:srgbClr val="000000"/>
                    </a:gs>
                  </a:gsLst>
                  <a:lin ang="5400000" scaled="1"/>
                </a:gradFill>
                <a:ea typeface="+mj-lt"/>
                <a:cs typeface="+mj-lt"/>
              </a:rPr>
            </a:br>
            <a:br>
              <a:rPr lang="en-US" sz="2000">
                <a:ea typeface="+mj-lt"/>
                <a:cs typeface="+mj-lt"/>
              </a:rPr>
            </a:br>
            <a:br>
              <a:rPr lang="en-US" sz="2000">
                <a:ea typeface="+mj-lt"/>
                <a:cs typeface="+mj-lt"/>
              </a:rPr>
            </a:br>
            <a:r>
              <a:rPr lang="en-US" sz="2000" b="1">
                <a:gradFill>
                  <a:gsLst>
                    <a:gs pos="83000">
                      <a:srgbClr val="000000"/>
                    </a:gs>
                    <a:gs pos="99000">
                      <a:srgbClr val="000000"/>
                    </a:gs>
                  </a:gsLst>
                  <a:lin ang="5400000" scaled="1"/>
                </a:gradFill>
                <a:ea typeface="+mj-lt"/>
                <a:cs typeface="+mj-lt"/>
              </a:rPr>
              <a:t>Types &amp; Solution layering</a:t>
            </a:r>
            <a:br>
              <a:rPr lang="en-US" sz="2000">
                <a:gradFill>
                  <a:gsLst>
                    <a:gs pos="83000">
                      <a:srgbClr val="000000"/>
                    </a:gs>
                    <a:gs pos="99000">
                      <a:srgbClr val="000000"/>
                    </a:gs>
                  </a:gsLst>
                  <a:lin ang="5400000" scaled="1"/>
                </a:gradFill>
                <a:ea typeface="+mj-lt"/>
                <a:cs typeface="+mj-lt"/>
              </a:rPr>
            </a:br>
            <a:br>
              <a:rPr lang="en-US" sz="2000">
                <a:gradFill>
                  <a:gsLst>
                    <a:gs pos="83000">
                      <a:srgbClr val="000000"/>
                    </a:gs>
                    <a:gs pos="99000">
                      <a:srgbClr val="000000"/>
                    </a:gs>
                  </a:gsLst>
                  <a:lin ang="5400000" scaled="1"/>
                </a:gradFill>
                <a:ea typeface="+mj-lt"/>
                <a:cs typeface="+mj-lt"/>
              </a:rPr>
            </a:br>
            <a:br>
              <a:rPr lang="en-US" sz="2000">
                <a:ea typeface="+mj-lt"/>
                <a:cs typeface="+mj-lt"/>
              </a:rPr>
            </a:br>
            <a:br>
              <a:rPr lang="en-US" sz="2000">
                <a:ea typeface="+mj-lt"/>
                <a:cs typeface="+mj-lt"/>
              </a:rPr>
            </a:br>
            <a:endParaRPr lang="en-US" sz="2000">
              <a:gradFill>
                <a:gsLst>
                  <a:gs pos="83000">
                    <a:srgbClr val="000000"/>
                  </a:gs>
                  <a:gs pos="99000">
                    <a:srgbClr val="000000"/>
                  </a:gs>
                </a:gsLst>
                <a:lin ang="5400000" scaled="1"/>
              </a:gradFill>
              <a:ea typeface="+mj-lt"/>
              <a:cs typeface="+mj-lt"/>
            </a:endParaRPr>
          </a:p>
          <a:p>
            <a:br>
              <a:rPr lang="en-US" sz="2000">
                <a:ea typeface="Calibri Light"/>
                <a:cs typeface="Calibri Light"/>
              </a:rPr>
            </a:br>
            <a:br>
              <a:rPr lang="en-US" sz="3150">
                <a:ea typeface="Calibri Light"/>
                <a:cs typeface="Calibri Light"/>
              </a:rPr>
            </a:br>
            <a:br>
              <a:rPr lang="en-US" sz="3150">
                <a:ea typeface="Calibri Light"/>
                <a:cs typeface="Calibri Light"/>
              </a:rPr>
            </a:br>
            <a:endParaRPr lang="en-US" sz="3150">
              <a:gradFill>
                <a:gsLst>
                  <a:gs pos="83000">
                    <a:srgbClr val="000000"/>
                  </a:gs>
                  <a:gs pos="99000">
                    <a:srgbClr val="000000"/>
                  </a:gs>
                </a:gsLst>
                <a:lin ang="5400000" scaled="1"/>
              </a:gradFill>
              <a:ea typeface="Calibri Light"/>
              <a:cs typeface="Calibri Light"/>
            </a:endParaRPr>
          </a:p>
        </p:txBody>
      </p:sp>
      <p:pic>
        <p:nvPicPr>
          <p:cNvPr id="5" name="Picture 4" descr="Use solutions in Dynamics 365 Customer Engagement (on-premises ...">
            <a:extLst>
              <a:ext uri="{FF2B5EF4-FFF2-40B4-BE49-F238E27FC236}">
                <a16:creationId xmlns:a16="http://schemas.microsoft.com/office/drawing/2014/main" id="{4E747B49-7A4C-C129-55EE-2260086094E4}"/>
              </a:ext>
            </a:extLst>
          </p:cNvPr>
          <p:cNvPicPr>
            <a:picLocks noChangeAspect="1"/>
          </p:cNvPicPr>
          <p:nvPr/>
        </p:nvPicPr>
        <p:blipFill>
          <a:blip r:embed="rId2"/>
          <a:stretch>
            <a:fillRect/>
          </a:stretch>
        </p:blipFill>
        <p:spPr>
          <a:xfrm>
            <a:off x="3857625" y="2810256"/>
            <a:ext cx="8334374" cy="4047362"/>
          </a:xfrm>
          <a:prstGeom prst="rect">
            <a:avLst/>
          </a:prstGeom>
        </p:spPr>
      </p:pic>
    </p:spTree>
    <p:extLst>
      <p:ext uri="{BB962C8B-B14F-4D97-AF65-F5344CB8AC3E}">
        <p14:creationId xmlns:p14="http://schemas.microsoft.com/office/powerpoint/2010/main" val="23278846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9446A-D815-1E52-8ABA-616D423EDFD7}"/>
              </a:ext>
            </a:extLst>
          </p:cNvPr>
          <p:cNvSpPr>
            <a:spLocks noGrp="1"/>
          </p:cNvSpPr>
          <p:nvPr>
            <p:ph type="title"/>
          </p:nvPr>
        </p:nvSpPr>
        <p:spPr>
          <a:xfrm>
            <a:off x="1122746" y="2192053"/>
            <a:ext cx="11306469" cy="492443"/>
          </a:xfrm>
        </p:spPr>
        <p:txBody>
          <a:bodyPr/>
          <a:lstStyle/>
          <a:p>
            <a:r>
              <a:rPr lang="en-US" sz="3150">
                <a:gradFill>
                  <a:gsLst>
                    <a:gs pos="83000">
                      <a:srgbClr val="000000"/>
                    </a:gs>
                    <a:gs pos="99000">
                      <a:srgbClr val="000000"/>
                    </a:gs>
                  </a:gsLst>
                  <a:lin ang="5400000" scaled="1"/>
                </a:gradFill>
                <a:ea typeface="Calibri Light"/>
                <a:cs typeface="Calibri Light"/>
              </a:rPr>
              <a:t>Relationships </a:t>
            </a:r>
            <a:endParaRPr lang="en-US"/>
          </a:p>
        </p:txBody>
      </p:sp>
      <p:sp>
        <p:nvSpPr>
          <p:cNvPr id="4" name="TextBox 3">
            <a:extLst>
              <a:ext uri="{FF2B5EF4-FFF2-40B4-BE49-F238E27FC236}">
                <a16:creationId xmlns:a16="http://schemas.microsoft.com/office/drawing/2014/main" id="{56B2CEE6-5FF9-B2F5-4E15-37C9CE237ED4}"/>
              </a:ext>
            </a:extLst>
          </p:cNvPr>
          <p:cNvSpPr txBox="1"/>
          <p:nvPr/>
        </p:nvSpPr>
        <p:spPr>
          <a:xfrm>
            <a:off x="1118835" y="1508970"/>
            <a:ext cx="876909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r>
              <a:rPr lang="en-US">
                <a:ea typeface="+mn-lt"/>
                <a:cs typeface="+mn-lt"/>
              </a:rPr>
              <a:t>Link to diagram in </a:t>
            </a:r>
            <a:r>
              <a:rPr lang="en-US">
                <a:ea typeface="+mn-lt"/>
                <a:cs typeface="+mn-lt"/>
                <a:hlinkClick r:id="rId2"/>
              </a:rPr>
              <a:t>draw.io</a:t>
            </a:r>
            <a:r>
              <a:rPr lang="en-US">
                <a:ea typeface="+mn-lt"/>
                <a:cs typeface="+mn-lt"/>
              </a:rPr>
              <a:t>, </a:t>
            </a:r>
            <a:r>
              <a:rPr lang="en-US">
                <a:ea typeface="+mn-lt"/>
                <a:cs typeface="+mn-lt"/>
                <a:hlinkClick r:id="rId3"/>
              </a:rPr>
              <a:t>WhiteBoard</a:t>
            </a:r>
            <a:r>
              <a:rPr lang="en-US">
                <a:ea typeface="+mn-lt"/>
                <a:cs typeface="+mn-lt"/>
              </a:rPr>
              <a:t> </a:t>
            </a:r>
            <a:endParaRPr lang="en-US">
              <a:ea typeface="Calibri"/>
              <a:cs typeface="Calibri"/>
            </a:endParaRPr>
          </a:p>
          <a:p>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25472360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98F4A-D57D-BEDC-C855-D4D7FDBBF255}"/>
              </a:ext>
            </a:extLst>
          </p:cNvPr>
          <p:cNvSpPr>
            <a:spLocks noGrp="1"/>
          </p:cNvSpPr>
          <p:nvPr>
            <p:ph type="title"/>
          </p:nvPr>
        </p:nvSpPr>
        <p:spPr/>
        <p:txBody>
          <a:bodyPr/>
          <a:lstStyle/>
          <a:p>
            <a:r>
              <a:rPr lang="en-US" sz="3150" b="1">
                <a:gradFill>
                  <a:gsLst>
                    <a:gs pos="83000">
                      <a:srgbClr val="000000"/>
                    </a:gs>
                    <a:gs pos="99000">
                      <a:srgbClr val="000000"/>
                    </a:gs>
                  </a:gsLst>
                  <a:lin ang="5400000" scaled="1"/>
                </a:gradFill>
                <a:ea typeface="Calibri Light"/>
                <a:cs typeface="Calibri Light"/>
              </a:rPr>
              <a:t>Customizations in Dataverse Solutions</a:t>
            </a:r>
          </a:p>
        </p:txBody>
      </p:sp>
      <p:sp>
        <p:nvSpPr>
          <p:cNvPr id="3" name="TextBox 2">
            <a:extLst>
              <a:ext uri="{FF2B5EF4-FFF2-40B4-BE49-F238E27FC236}">
                <a16:creationId xmlns:a16="http://schemas.microsoft.com/office/drawing/2014/main" id="{CF4A06CE-DDA3-AF34-BBED-515B2B0B85ED}"/>
              </a:ext>
            </a:extLst>
          </p:cNvPr>
          <p:cNvSpPr txBox="1"/>
          <p:nvPr/>
        </p:nvSpPr>
        <p:spPr>
          <a:xfrm>
            <a:off x="556994" y="1613856"/>
            <a:ext cx="9568885"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Plugins</a:t>
            </a:r>
          </a:p>
          <a:p>
            <a:endParaRPr lang="en-US">
              <a:ea typeface="Calibri"/>
              <a:cs typeface="Calibri"/>
            </a:endParaRPr>
          </a:p>
          <a:p>
            <a:r>
              <a:rPr lang="en-US">
                <a:ea typeface="+mn-lt"/>
                <a:cs typeface="+mn-lt"/>
                <a:hlinkClick r:id="rId2"/>
              </a:rPr>
              <a:t>https://learn.microsoft.com/en-us/power-apps/developer/data-platform/tutorial-write-plug-in</a:t>
            </a:r>
          </a:p>
          <a:p>
            <a:endParaRPr lang="en-US">
              <a:ea typeface="Calibri"/>
              <a:cs typeface="Calibri"/>
            </a:endParaRPr>
          </a:p>
          <a:p>
            <a:r>
              <a:rPr lang="en-US">
                <a:ea typeface="Calibri"/>
                <a:cs typeface="Calibri"/>
              </a:rPr>
              <a:t>Actions</a:t>
            </a:r>
          </a:p>
          <a:p>
            <a:endParaRPr lang="en-US">
              <a:ea typeface="Calibri"/>
              <a:cs typeface="Calibri"/>
            </a:endParaRPr>
          </a:p>
          <a:p>
            <a:r>
              <a:rPr lang="en-US">
                <a:ea typeface="+mn-lt"/>
                <a:cs typeface="+mn-lt"/>
                <a:hlinkClick r:id="rId3"/>
              </a:rPr>
              <a:t>https://learn.microsoft.com/en-us/dynamics365/customerengagement/on-premises/customize/actions?view=op-9-1</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err="1">
                <a:ea typeface="Calibri"/>
                <a:cs typeface="Calibri"/>
              </a:rPr>
              <a:t>Javascript</a:t>
            </a:r>
            <a:endParaRPr lang="en-US">
              <a:ea typeface="Calibri"/>
              <a:cs typeface="Calibri"/>
            </a:endParaRPr>
          </a:p>
          <a:p>
            <a:endParaRPr lang="en-US">
              <a:ea typeface="Calibri"/>
              <a:cs typeface="Calibri"/>
            </a:endParaRPr>
          </a:p>
          <a:p>
            <a:r>
              <a:rPr lang="en-US">
                <a:ea typeface="+mn-lt"/>
                <a:cs typeface="+mn-lt"/>
                <a:hlinkClick r:id="rId4"/>
              </a:rPr>
              <a:t>https://learn.microsoft.com/en-us/dynamics365/customerengagement/on-premises/developer/use-javascript?view=op-9-1</a:t>
            </a:r>
            <a:endParaRPr lang="en-US">
              <a:ea typeface="+mn-lt"/>
              <a:cs typeface="+mn-lt"/>
            </a:endParaRPr>
          </a:p>
          <a:p>
            <a:endParaRPr lang="en-US">
              <a:ea typeface="Calibri"/>
              <a:cs typeface="Calibri"/>
            </a:endParaRPr>
          </a:p>
        </p:txBody>
      </p:sp>
    </p:spTree>
    <p:extLst>
      <p:ext uri="{BB962C8B-B14F-4D97-AF65-F5344CB8AC3E}">
        <p14:creationId xmlns:p14="http://schemas.microsoft.com/office/powerpoint/2010/main" val="3698864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Background pattern, rectangle&#10;&#10;Description automatically generated">
            <a:extLst>
              <a:ext uri="{FF2B5EF4-FFF2-40B4-BE49-F238E27FC236}">
                <a16:creationId xmlns:a16="http://schemas.microsoft.com/office/drawing/2014/main" id="{28F79DE9-D527-4D16-8B24-DE968FB4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9" name="Title 1">
            <a:extLst>
              <a:ext uri="{FF2B5EF4-FFF2-40B4-BE49-F238E27FC236}">
                <a16:creationId xmlns:a16="http://schemas.microsoft.com/office/drawing/2014/main" id="{DB6243EF-7EAA-41C9-B6AF-FE4F421EB088}"/>
              </a:ext>
            </a:extLst>
          </p:cNvPr>
          <p:cNvSpPr txBox="1">
            <a:spLocks/>
          </p:cNvSpPr>
          <p:nvPr/>
        </p:nvSpPr>
        <p:spPr>
          <a:xfrm>
            <a:off x="661550" y="200771"/>
            <a:ext cx="10512425" cy="1325563"/>
          </a:xfrm>
          <a:prstGeom prst="rect">
            <a:avLst/>
          </a:prstGeom>
        </p:spPr>
        <p:txBody>
          <a:bodyPr vert="horz" lIns="91422" tIns="45711" rIns="91422" bIns="45711" rtlCol="0" anchor="ctr">
            <a:norm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r>
              <a:rPr lang="en-US" sz="900" spc="-50">
                <a:solidFill>
                  <a:schemeClr val="bg2"/>
                </a:solidFill>
              </a:rPr>
              <a:t>Anatomy of a Canvas app</a:t>
            </a:r>
          </a:p>
        </p:txBody>
      </p:sp>
      <p:pic>
        <p:nvPicPr>
          <p:cNvPr id="10" name="Picture 9" descr="Screenshot of a Powerapp displayed on a moble device">
            <a:extLst>
              <a:ext uri="{FF2B5EF4-FFF2-40B4-BE49-F238E27FC236}">
                <a16:creationId xmlns:a16="http://schemas.microsoft.com/office/drawing/2014/main" id="{20A971F9-70D5-4A2C-A731-B21F6F26A87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97189" y="1678113"/>
            <a:ext cx="1979079" cy="4285366"/>
          </a:xfrm>
          <a:prstGeom prst="rect">
            <a:avLst/>
          </a:prstGeom>
        </p:spPr>
      </p:pic>
      <p:pic>
        <p:nvPicPr>
          <p:cNvPr id="11" name="Picture 10" descr="A fictional app called Autoglass displayed on a mobile device.">
            <a:extLst>
              <a:ext uri="{FF2B5EF4-FFF2-40B4-BE49-F238E27FC236}">
                <a16:creationId xmlns:a16="http://schemas.microsoft.com/office/drawing/2014/main" id="{0D53CD1F-C84B-4282-B233-0518C4B8D9CA}"/>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55841" y="1553109"/>
            <a:ext cx="2280321" cy="4612674"/>
          </a:xfrm>
          <a:prstGeom prst="rect">
            <a:avLst/>
          </a:prstGeom>
        </p:spPr>
      </p:pic>
      <p:sp>
        <p:nvSpPr>
          <p:cNvPr id="12" name="Callout: Line with Accent Bar 11">
            <a:extLst>
              <a:ext uri="{FF2B5EF4-FFF2-40B4-BE49-F238E27FC236}">
                <a16:creationId xmlns:a16="http://schemas.microsoft.com/office/drawing/2014/main" id="{DF82D622-8B55-4D54-803B-17B15139CB91}"/>
              </a:ext>
            </a:extLst>
          </p:cNvPr>
          <p:cNvSpPr/>
          <p:nvPr/>
        </p:nvSpPr>
        <p:spPr bwMode="auto">
          <a:xfrm flipH="1">
            <a:off x="817760" y="1486182"/>
            <a:ext cx="2667162" cy="1144219"/>
          </a:xfrm>
          <a:prstGeom prst="accentCallout1">
            <a:avLst>
              <a:gd name="adj1" fmla="val 25732"/>
              <a:gd name="adj2" fmla="val -10115"/>
              <a:gd name="adj3" fmla="val 73933"/>
              <a:gd name="adj4" fmla="val -55943"/>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060" fontAlgn="base">
              <a:spcBef>
                <a:spcPct val="0"/>
              </a:spcBef>
              <a:spcAft>
                <a:spcPct val="0"/>
              </a:spcAft>
            </a:pPr>
            <a:r>
              <a:rPr lang="en-US" sz="1400" b="1" u="sng">
                <a:solidFill>
                  <a:schemeClr val="bg2"/>
                </a:solidFill>
                <a:latin typeface="Segoe UI"/>
                <a:ea typeface="Segoe UI" pitchFamily="34" charset="0"/>
                <a:cs typeface="Segoe UI" pitchFamily="34" charset="0"/>
              </a:rPr>
              <a:t>Any platform support</a:t>
            </a:r>
          </a:p>
          <a:p>
            <a:pPr defTabSz="932060" fontAlgn="base">
              <a:spcBef>
                <a:spcPct val="0"/>
              </a:spcBef>
              <a:spcAft>
                <a:spcPct val="0"/>
              </a:spcAft>
            </a:pPr>
            <a:r>
              <a:rPr lang="en-US" sz="1400">
                <a:solidFill>
                  <a:schemeClr val="bg2"/>
                </a:solidFill>
                <a:latin typeface="Segoe UI"/>
                <a:ea typeface="Segoe UI" pitchFamily="34" charset="0"/>
                <a:cs typeface="Segoe UI" pitchFamily="34" charset="0"/>
              </a:rPr>
              <a:t>Supports all major platforms and gives native access to device capabilities like camera, GPS, </a:t>
            </a:r>
            <a:br>
              <a:rPr lang="en-US" sz="1400">
                <a:solidFill>
                  <a:schemeClr val="bg2"/>
                </a:solidFill>
                <a:latin typeface="Segoe UI"/>
                <a:ea typeface="Segoe UI" pitchFamily="34" charset="0"/>
                <a:cs typeface="Segoe UI" pitchFamily="34" charset="0"/>
              </a:rPr>
            </a:br>
            <a:r>
              <a:rPr lang="en-US" sz="1400">
                <a:solidFill>
                  <a:schemeClr val="bg2"/>
                </a:solidFill>
                <a:latin typeface="Segoe UI"/>
                <a:ea typeface="Segoe UI" pitchFamily="34" charset="0"/>
                <a:cs typeface="Segoe UI" pitchFamily="34" charset="0"/>
              </a:rPr>
              <a:t>pen &amp; ink</a:t>
            </a:r>
          </a:p>
          <a:p>
            <a:pPr algn="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a:p>
            <a:pPr algn="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p:txBody>
      </p:sp>
      <p:sp>
        <p:nvSpPr>
          <p:cNvPr id="13" name="Callout: Line with Accent Bar 12">
            <a:extLst>
              <a:ext uri="{FF2B5EF4-FFF2-40B4-BE49-F238E27FC236}">
                <a16:creationId xmlns:a16="http://schemas.microsoft.com/office/drawing/2014/main" id="{3C8068FE-97F3-47A5-B7B3-9085102966E2}"/>
              </a:ext>
            </a:extLst>
          </p:cNvPr>
          <p:cNvSpPr/>
          <p:nvPr/>
        </p:nvSpPr>
        <p:spPr bwMode="auto">
          <a:xfrm flipH="1">
            <a:off x="817759" y="2837644"/>
            <a:ext cx="2667162" cy="925040"/>
          </a:xfrm>
          <a:prstGeom prst="accentCallout1">
            <a:avLst>
              <a:gd name="adj1" fmla="val 25732"/>
              <a:gd name="adj2" fmla="val -10115"/>
              <a:gd name="adj3" fmla="val 57719"/>
              <a:gd name="adj4" fmla="val -55943"/>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060" fontAlgn="base">
              <a:spcBef>
                <a:spcPct val="0"/>
              </a:spcBef>
              <a:spcAft>
                <a:spcPct val="0"/>
              </a:spcAft>
            </a:pPr>
            <a:r>
              <a:rPr lang="en-US" sz="1400" b="1" u="sng">
                <a:solidFill>
                  <a:schemeClr val="bg2"/>
                </a:solidFill>
                <a:latin typeface="Segoe UI"/>
                <a:ea typeface="Segoe UI" pitchFamily="34" charset="0"/>
                <a:cs typeface="Segoe UI" pitchFamily="34" charset="0"/>
              </a:rPr>
              <a:t>Share apps like documents</a:t>
            </a:r>
          </a:p>
          <a:p>
            <a:pPr defTabSz="932060" fontAlgn="base">
              <a:spcBef>
                <a:spcPct val="0"/>
              </a:spcBef>
              <a:spcAft>
                <a:spcPct val="0"/>
              </a:spcAft>
            </a:pPr>
            <a:r>
              <a:rPr lang="en-US" sz="1400">
                <a:solidFill>
                  <a:schemeClr val="bg2"/>
                </a:solidFill>
                <a:latin typeface="Segoe UI"/>
                <a:ea typeface="Segoe UI" pitchFamily="34" charset="0"/>
                <a:cs typeface="Segoe UI" pitchFamily="34" charset="0"/>
              </a:rPr>
              <a:t>Share your app with 3 clicks and an email address. It’s pushed to mobile devices in seconds</a:t>
            </a:r>
          </a:p>
          <a:p>
            <a:pPr algn="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a:p>
            <a:pPr algn="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p:txBody>
      </p:sp>
      <p:sp>
        <p:nvSpPr>
          <p:cNvPr id="14" name="Callout: Line with Accent Bar 13">
            <a:extLst>
              <a:ext uri="{FF2B5EF4-FFF2-40B4-BE49-F238E27FC236}">
                <a16:creationId xmlns:a16="http://schemas.microsoft.com/office/drawing/2014/main" id="{7219AD9A-6B3B-4482-BC50-64DAB62900CE}"/>
              </a:ext>
            </a:extLst>
          </p:cNvPr>
          <p:cNvSpPr/>
          <p:nvPr/>
        </p:nvSpPr>
        <p:spPr bwMode="auto">
          <a:xfrm flipH="1">
            <a:off x="817759" y="4036405"/>
            <a:ext cx="2667162" cy="925040"/>
          </a:xfrm>
          <a:prstGeom prst="accentCallout1">
            <a:avLst>
              <a:gd name="adj1" fmla="val 56664"/>
              <a:gd name="adj2" fmla="val -10115"/>
              <a:gd name="adj3" fmla="val 12574"/>
              <a:gd name="adj4" fmla="val -56511"/>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060" fontAlgn="base">
              <a:spcBef>
                <a:spcPct val="0"/>
              </a:spcBef>
              <a:spcAft>
                <a:spcPct val="0"/>
              </a:spcAft>
            </a:pPr>
            <a:r>
              <a:rPr lang="en-US" sz="1400" b="1" u="sng">
                <a:solidFill>
                  <a:schemeClr val="bg2"/>
                </a:solidFill>
                <a:latin typeface="Segoe UI"/>
                <a:ea typeface="Segoe UI" pitchFamily="34" charset="0"/>
                <a:cs typeface="Segoe UI" pitchFamily="34" charset="0"/>
              </a:rPr>
              <a:t>Seamless integration</a:t>
            </a:r>
          </a:p>
          <a:p>
            <a:pPr defTabSz="932060" fontAlgn="base">
              <a:spcBef>
                <a:spcPct val="0"/>
              </a:spcBef>
              <a:spcAft>
                <a:spcPct val="0"/>
              </a:spcAft>
            </a:pPr>
            <a:r>
              <a:rPr lang="en-US" sz="1400">
                <a:solidFill>
                  <a:schemeClr val="bg2"/>
                </a:solidFill>
                <a:latin typeface="Segoe UI"/>
                <a:ea typeface="Segoe UI" pitchFamily="34" charset="0"/>
                <a:cs typeface="Segoe UI" pitchFamily="34" charset="0"/>
              </a:rPr>
              <a:t>Directly integrated with Power Automate, Power BI, Microsoft Teams, Office 365, Dynamics 365 &amp; Azure</a:t>
            </a:r>
          </a:p>
          <a:p>
            <a:pPr algn="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a:p>
            <a:pPr algn="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p:txBody>
      </p:sp>
      <p:sp>
        <p:nvSpPr>
          <p:cNvPr id="15" name="Callout: Line with Accent Bar 14">
            <a:extLst>
              <a:ext uri="{FF2B5EF4-FFF2-40B4-BE49-F238E27FC236}">
                <a16:creationId xmlns:a16="http://schemas.microsoft.com/office/drawing/2014/main" id="{3E48A0E5-6340-4DAA-9900-63D94F2A1163}"/>
              </a:ext>
            </a:extLst>
          </p:cNvPr>
          <p:cNvSpPr/>
          <p:nvPr/>
        </p:nvSpPr>
        <p:spPr bwMode="auto">
          <a:xfrm flipH="1">
            <a:off x="817760" y="5265004"/>
            <a:ext cx="2667162" cy="929048"/>
          </a:xfrm>
          <a:prstGeom prst="accentCallout1">
            <a:avLst>
              <a:gd name="adj1" fmla="val 60808"/>
              <a:gd name="adj2" fmla="val -10115"/>
              <a:gd name="adj3" fmla="val 12574"/>
              <a:gd name="adj4" fmla="val -56511"/>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060" fontAlgn="base">
              <a:spcBef>
                <a:spcPct val="0"/>
              </a:spcBef>
              <a:spcAft>
                <a:spcPct val="0"/>
              </a:spcAft>
            </a:pPr>
            <a:r>
              <a:rPr lang="en-US" sz="1400" b="1" u="sng">
                <a:solidFill>
                  <a:schemeClr val="bg2"/>
                </a:solidFill>
                <a:latin typeface="Segoe UI"/>
                <a:ea typeface="Segoe UI" pitchFamily="34" charset="0"/>
                <a:cs typeface="Segoe UI" pitchFamily="34" charset="0"/>
              </a:rPr>
              <a:t>Extensibility model</a:t>
            </a:r>
          </a:p>
          <a:p>
            <a:pPr defTabSz="932060" fontAlgn="base">
              <a:spcBef>
                <a:spcPct val="0"/>
              </a:spcBef>
              <a:spcAft>
                <a:spcPct val="0"/>
              </a:spcAft>
            </a:pPr>
            <a:r>
              <a:rPr lang="en-US" sz="1400">
                <a:solidFill>
                  <a:schemeClr val="bg2"/>
                </a:solidFill>
                <a:latin typeface="Segoe UI"/>
                <a:ea typeface="Segoe UI" pitchFamily="34" charset="0"/>
                <a:cs typeface="Segoe UI" pitchFamily="34" charset="0"/>
              </a:rPr>
              <a:t>No limits. Get a pro-dev to build you a control or connector if you need something custom</a:t>
            </a:r>
          </a:p>
          <a:p>
            <a:pPr algn="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a:p>
            <a:pPr algn="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p:txBody>
      </p:sp>
      <p:sp>
        <p:nvSpPr>
          <p:cNvPr id="16" name="Callout: Line with Accent Bar 15">
            <a:extLst>
              <a:ext uri="{FF2B5EF4-FFF2-40B4-BE49-F238E27FC236}">
                <a16:creationId xmlns:a16="http://schemas.microsoft.com/office/drawing/2014/main" id="{21B963A7-2E1A-472F-9E5B-10DED8812738}"/>
              </a:ext>
            </a:extLst>
          </p:cNvPr>
          <p:cNvSpPr/>
          <p:nvPr/>
        </p:nvSpPr>
        <p:spPr bwMode="auto">
          <a:xfrm>
            <a:off x="8707993" y="1319498"/>
            <a:ext cx="2667162" cy="1025655"/>
          </a:xfrm>
          <a:prstGeom prst="accentCallout1">
            <a:avLst>
              <a:gd name="adj1" fmla="val 25732"/>
              <a:gd name="adj2" fmla="val -10115"/>
              <a:gd name="adj3" fmla="val 75239"/>
              <a:gd name="adj4" fmla="val -56241"/>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060" fontAlgn="base">
              <a:spcBef>
                <a:spcPct val="0"/>
              </a:spcBef>
              <a:spcAft>
                <a:spcPct val="0"/>
              </a:spcAft>
            </a:pPr>
            <a:r>
              <a:rPr lang="en-US" sz="1400" b="1" u="sng">
                <a:solidFill>
                  <a:schemeClr val="bg2"/>
                </a:solidFill>
                <a:latin typeface="Segoe UI"/>
                <a:ea typeface="Segoe UI" pitchFamily="34" charset="0"/>
                <a:cs typeface="Segoe UI" pitchFamily="34" charset="0"/>
              </a:rPr>
              <a:t>WYSIWYG design experience</a:t>
            </a:r>
          </a:p>
          <a:p>
            <a:pPr defTabSz="932060" fontAlgn="base">
              <a:spcBef>
                <a:spcPct val="0"/>
              </a:spcBef>
              <a:spcAft>
                <a:spcPct val="0"/>
              </a:spcAft>
            </a:pPr>
            <a:r>
              <a:rPr lang="en-US" sz="1400">
                <a:solidFill>
                  <a:schemeClr val="bg2"/>
                </a:solidFill>
                <a:latin typeface="Segoe UI"/>
                <a:ea typeface="Segoe UI" pitchFamily="34" charset="0"/>
                <a:cs typeface="Segoe UI" pitchFamily="34" charset="0"/>
              </a:rPr>
              <a:t>PowerPoint like pixel perfect drag and drop design experience. Start from a template, app is running with live data as you build it</a:t>
            </a:r>
          </a:p>
          <a:p>
            <a:pP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a:p>
            <a:pP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p:txBody>
      </p:sp>
      <p:sp>
        <p:nvSpPr>
          <p:cNvPr id="17" name="Callout: Line with Accent Bar 16">
            <a:extLst>
              <a:ext uri="{FF2B5EF4-FFF2-40B4-BE49-F238E27FC236}">
                <a16:creationId xmlns:a16="http://schemas.microsoft.com/office/drawing/2014/main" id="{69E5FA8B-3B36-4E2F-B1C0-7513794E6437}"/>
              </a:ext>
            </a:extLst>
          </p:cNvPr>
          <p:cNvSpPr/>
          <p:nvPr/>
        </p:nvSpPr>
        <p:spPr bwMode="auto">
          <a:xfrm>
            <a:off x="8698374" y="2520202"/>
            <a:ext cx="2567621" cy="994476"/>
          </a:xfrm>
          <a:prstGeom prst="accentCallout1">
            <a:avLst>
              <a:gd name="adj1" fmla="val 25732"/>
              <a:gd name="adj2" fmla="val -10115"/>
              <a:gd name="adj3" fmla="val 53791"/>
              <a:gd name="adj4" fmla="val -57878"/>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060" fontAlgn="base">
              <a:spcBef>
                <a:spcPct val="0"/>
              </a:spcBef>
              <a:spcAft>
                <a:spcPct val="0"/>
              </a:spcAft>
            </a:pPr>
            <a:r>
              <a:rPr lang="en-US" sz="1400" b="1" u="sng">
                <a:solidFill>
                  <a:schemeClr val="bg2"/>
                </a:solidFill>
                <a:latin typeface="Segoe UI"/>
                <a:ea typeface="Segoe UI" pitchFamily="34" charset="0"/>
                <a:cs typeface="Segoe UI" pitchFamily="34" charset="0"/>
              </a:rPr>
              <a:t>Data connectivity</a:t>
            </a:r>
          </a:p>
          <a:p>
            <a:pPr defTabSz="932060" fontAlgn="base">
              <a:spcBef>
                <a:spcPct val="0"/>
              </a:spcBef>
              <a:spcAft>
                <a:spcPct val="0"/>
              </a:spcAft>
            </a:pPr>
            <a:r>
              <a:rPr lang="en-US" sz="1400">
                <a:solidFill>
                  <a:schemeClr val="bg2"/>
                </a:solidFill>
                <a:latin typeface="Segoe UI"/>
                <a:ea typeface="Segoe UI" pitchFamily="34" charset="0"/>
                <a:cs typeface="Segoe UI" pitchFamily="34" charset="0"/>
              </a:rPr>
              <a:t>Connect to hundreds of services and apps with built-in connectors. Over 500+ connectors available.</a:t>
            </a:r>
          </a:p>
        </p:txBody>
      </p:sp>
      <p:sp>
        <p:nvSpPr>
          <p:cNvPr id="18" name="Callout: Line with Accent Bar 17">
            <a:extLst>
              <a:ext uri="{FF2B5EF4-FFF2-40B4-BE49-F238E27FC236}">
                <a16:creationId xmlns:a16="http://schemas.microsoft.com/office/drawing/2014/main" id="{D11B8BDE-2BA4-4717-B942-7639FD8BC951}"/>
              </a:ext>
            </a:extLst>
          </p:cNvPr>
          <p:cNvSpPr/>
          <p:nvPr/>
        </p:nvSpPr>
        <p:spPr bwMode="auto">
          <a:xfrm>
            <a:off x="8688951" y="3734412"/>
            <a:ext cx="2485025" cy="1059791"/>
          </a:xfrm>
          <a:prstGeom prst="accentCallout1">
            <a:avLst>
              <a:gd name="adj1" fmla="val 60334"/>
              <a:gd name="adj2" fmla="val -10115"/>
              <a:gd name="adj3" fmla="val 43322"/>
              <a:gd name="adj4" fmla="val -59986"/>
            </a:avLst>
          </a:prstGeom>
          <a:noFill/>
          <a:ln>
            <a:solidFill>
              <a:srgbClr val="35B5C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060" fontAlgn="base">
              <a:spcBef>
                <a:spcPct val="0"/>
              </a:spcBef>
              <a:spcAft>
                <a:spcPct val="0"/>
              </a:spcAft>
            </a:pPr>
            <a:r>
              <a:rPr lang="en-US" sz="1400" b="1" u="sng">
                <a:solidFill>
                  <a:schemeClr val="bg2"/>
                </a:solidFill>
                <a:latin typeface="Segoe UI"/>
                <a:ea typeface="Segoe UI" pitchFamily="34" charset="0"/>
                <a:cs typeface="Segoe UI" pitchFamily="34" charset="0"/>
              </a:rPr>
              <a:t>Built-in data platform</a:t>
            </a:r>
          </a:p>
          <a:p>
            <a:pPr defTabSz="932060" fontAlgn="base">
              <a:spcBef>
                <a:spcPct val="0"/>
              </a:spcBef>
              <a:spcAft>
                <a:spcPct val="0"/>
              </a:spcAft>
            </a:pPr>
            <a:r>
              <a:rPr lang="en-US" sz="1400">
                <a:solidFill>
                  <a:schemeClr val="bg2"/>
                </a:solidFill>
                <a:latin typeface="Segoe UI"/>
                <a:ea typeface="Segoe UI" pitchFamily="34" charset="0"/>
                <a:cs typeface="Segoe UI" pitchFamily="34" charset="0"/>
              </a:rPr>
              <a:t>Use Dataverse </a:t>
            </a:r>
            <a:br>
              <a:rPr lang="en-US" sz="1400">
                <a:solidFill>
                  <a:schemeClr val="bg2"/>
                </a:solidFill>
                <a:latin typeface="Segoe UI"/>
                <a:ea typeface="Segoe UI" pitchFamily="34" charset="0"/>
                <a:cs typeface="Segoe UI" pitchFamily="34" charset="0"/>
              </a:rPr>
            </a:br>
            <a:r>
              <a:rPr lang="en-US" sz="1400">
                <a:solidFill>
                  <a:schemeClr val="bg2"/>
                </a:solidFill>
                <a:latin typeface="Segoe UI"/>
                <a:ea typeface="Segoe UI" pitchFamily="34" charset="0"/>
                <a:cs typeface="Segoe UI" pitchFamily="34" charset="0"/>
              </a:rPr>
              <a:t>to store app data in a standardized Common Data Model</a:t>
            </a:r>
          </a:p>
          <a:p>
            <a:pP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a:p>
            <a:pP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p:txBody>
      </p:sp>
      <p:sp>
        <p:nvSpPr>
          <p:cNvPr id="19" name="Callout: Line with Accent Bar 18">
            <a:extLst>
              <a:ext uri="{FF2B5EF4-FFF2-40B4-BE49-F238E27FC236}">
                <a16:creationId xmlns:a16="http://schemas.microsoft.com/office/drawing/2014/main" id="{F6CA9EBA-6E7F-41D9-937F-51CBB0EACF74}"/>
              </a:ext>
            </a:extLst>
          </p:cNvPr>
          <p:cNvSpPr/>
          <p:nvPr/>
        </p:nvSpPr>
        <p:spPr bwMode="auto">
          <a:xfrm>
            <a:off x="8707896" y="4980248"/>
            <a:ext cx="2667162" cy="1059791"/>
          </a:xfrm>
          <a:prstGeom prst="accentCallout1">
            <a:avLst>
              <a:gd name="adj1" fmla="val 78545"/>
              <a:gd name="adj2" fmla="val -10115"/>
              <a:gd name="adj3" fmla="val 20909"/>
              <a:gd name="adj4" fmla="val -55736"/>
            </a:avLst>
          </a:prstGeom>
          <a:noFill/>
          <a:ln>
            <a:solidFill>
              <a:srgbClr val="35B5C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32060" fontAlgn="base">
              <a:spcBef>
                <a:spcPct val="0"/>
              </a:spcBef>
              <a:spcAft>
                <a:spcPct val="0"/>
              </a:spcAft>
            </a:pPr>
            <a:r>
              <a:rPr lang="en-US" sz="1400" b="1" u="sng">
                <a:solidFill>
                  <a:schemeClr val="bg2"/>
                </a:solidFill>
                <a:latin typeface="Segoe UI"/>
                <a:ea typeface="Segoe UI" pitchFamily="34" charset="0"/>
                <a:cs typeface="Segoe UI" pitchFamily="34" charset="0"/>
              </a:rPr>
              <a:t>App logic</a:t>
            </a:r>
          </a:p>
          <a:p>
            <a:pPr defTabSz="932060" fontAlgn="base">
              <a:spcBef>
                <a:spcPct val="0"/>
              </a:spcBef>
              <a:spcAft>
                <a:spcPct val="0"/>
              </a:spcAft>
            </a:pPr>
            <a:r>
              <a:rPr lang="en-US" sz="1400">
                <a:solidFill>
                  <a:schemeClr val="bg2"/>
                </a:solidFill>
                <a:latin typeface="Segoe UI"/>
                <a:ea typeface="Segoe UI" pitchFamily="34" charset="0"/>
                <a:cs typeface="Segoe UI" pitchFamily="34" charset="0"/>
              </a:rPr>
              <a:t>If you can understand formulas in Excel, you can add logic to your Power App. </a:t>
            </a:r>
          </a:p>
          <a:p>
            <a:pPr defTabSz="932060" fontAlgn="base">
              <a:spcBef>
                <a:spcPct val="0"/>
              </a:spcBef>
              <a:spcAft>
                <a:spcPct val="0"/>
              </a:spcAft>
            </a:pPr>
            <a:r>
              <a:rPr lang="en-US" sz="1400">
                <a:solidFill>
                  <a:schemeClr val="bg2"/>
                </a:solidFill>
                <a:latin typeface="Segoe UI"/>
                <a:ea typeface="Segoe UI" pitchFamily="34" charset="0"/>
                <a:cs typeface="Segoe UI" pitchFamily="34" charset="0"/>
              </a:rPr>
              <a:t>Leverage AI Builder to democratize AI in your org</a:t>
            </a:r>
          </a:p>
          <a:p>
            <a:pP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a:p>
            <a:pPr defTabSz="932060" fontAlgn="base">
              <a:spcBef>
                <a:spcPct val="0"/>
              </a:spcBef>
              <a:spcAft>
                <a:spcPct val="0"/>
              </a:spcAft>
            </a:pPr>
            <a:endParaRPr lang="en-US" sz="1400">
              <a:solidFill>
                <a:schemeClr val="bg2"/>
              </a:solidFill>
              <a:latin typeface="Segoe UI"/>
              <a:ea typeface="Segoe UI" pitchFamily="34" charset="0"/>
              <a:cs typeface="Segoe UI" pitchFamily="34" charset="0"/>
            </a:endParaRPr>
          </a:p>
        </p:txBody>
      </p:sp>
      <p:pic>
        <p:nvPicPr>
          <p:cNvPr id="20" name="Picture 19" descr="Power Apps icon">
            <a:extLst>
              <a:ext uri="{FF2B5EF4-FFF2-40B4-BE49-F238E27FC236}">
                <a16:creationId xmlns:a16="http://schemas.microsoft.com/office/drawing/2014/main" id="{10AC25AD-1A3F-4130-AF8C-250967E1DCCF}"/>
              </a:ext>
            </a:extLst>
          </p:cNvPr>
          <p:cNvPicPr>
            <a:picLocks noChangeAspect="1"/>
          </p:cNvPicPr>
          <p:nvPr/>
        </p:nvPicPr>
        <p:blipFill>
          <a:blip r:embed="rId6"/>
          <a:stretch>
            <a:fillRect/>
          </a:stretch>
        </p:blipFill>
        <p:spPr>
          <a:xfrm>
            <a:off x="5337116" y="449511"/>
            <a:ext cx="749613" cy="749613"/>
          </a:xfrm>
          <a:prstGeom prst="rect">
            <a:avLst/>
          </a:prstGeom>
        </p:spPr>
      </p:pic>
    </p:spTree>
    <p:extLst>
      <p:ext uri="{BB962C8B-B14F-4D97-AF65-F5344CB8AC3E}">
        <p14:creationId xmlns:p14="http://schemas.microsoft.com/office/powerpoint/2010/main" val="47603571"/>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 name="Picture 42" descr="Background pattern, rectangle&#10;&#10;Description automatically generated">
            <a:extLst>
              <a:ext uri="{FF2B5EF4-FFF2-40B4-BE49-F238E27FC236}">
                <a16:creationId xmlns:a16="http://schemas.microsoft.com/office/drawing/2014/main" id="{AFD4A6DF-E69A-4DAE-A79B-E90C4BB97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 y="-73784"/>
            <a:ext cx="12323170" cy="6931784"/>
          </a:xfrm>
          <a:prstGeom prst="rect">
            <a:avLst/>
          </a:prstGeom>
        </p:spPr>
      </p:pic>
      <p:sp>
        <p:nvSpPr>
          <p:cNvPr id="21" name="Title 2">
            <a:extLst>
              <a:ext uri="{FF2B5EF4-FFF2-40B4-BE49-F238E27FC236}">
                <a16:creationId xmlns:a16="http://schemas.microsoft.com/office/drawing/2014/main" id="{F11F224A-DB7F-43C9-A5ED-EC88735EFEB0}"/>
              </a:ext>
            </a:extLst>
          </p:cNvPr>
          <p:cNvSpPr txBox="1">
            <a:spLocks/>
          </p:cNvSpPr>
          <p:nvPr/>
        </p:nvSpPr>
        <p:spPr>
          <a:xfrm>
            <a:off x="348944" y="214325"/>
            <a:ext cx="7473157" cy="721519"/>
          </a:xfrm>
          <a:prstGeom prst="rect">
            <a:avLst/>
          </a:prstGeom>
        </p:spPr>
        <p:txBody>
          <a:bodyPr vert="horz" lIns="91422" tIns="45711" rIns="91422" bIns="45711" rtlCol="0" anchor="ctr">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nSpc>
                <a:spcPct val="100000"/>
              </a:lnSpc>
            </a:pPr>
            <a:r>
              <a:rPr lang="en-US" sz="900" spc="-50">
                <a:solidFill>
                  <a:schemeClr val="bg2"/>
                </a:solidFill>
              </a:rPr>
              <a:t>Canvas App Flavors</a:t>
            </a:r>
          </a:p>
        </p:txBody>
      </p:sp>
      <p:sp>
        <p:nvSpPr>
          <p:cNvPr id="29" name="Title 1">
            <a:extLst>
              <a:ext uri="{FF2B5EF4-FFF2-40B4-BE49-F238E27FC236}">
                <a16:creationId xmlns:a16="http://schemas.microsoft.com/office/drawing/2014/main" id="{9C0C4177-1894-4A8D-8F5B-3B61FDE5BCDA}"/>
              </a:ext>
            </a:extLst>
          </p:cNvPr>
          <p:cNvSpPr txBox="1">
            <a:spLocks/>
          </p:cNvSpPr>
          <p:nvPr/>
        </p:nvSpPr>
        <p:spPr>
          <a:xfrm>
            <a:off x="2780133" y="3889243"/>
            <a:ext cx="3519186" cy="2817312"/>
          </a:xfrm>
          <a:prstGeom prst="rect">
            <a:avLst/>
          </a:prstGeom>
        </p:spPr>
        <p:txBody>
          <a:bodyPr vert="horz" wrap="square" lIns="146246" tIns="91403" rIns="146246" bIns="91403" rtlCol="0" anchor="t">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fontAlgn="base">
              <a:spcAft>
                <a:spcPct val="0"/>
              </a:spcAft>
              <a:defRPr/>
            </a:pPr>
            <a:r>
              <a:rPr lang="en-US" sz="1800" u="sng">
                <a:solidFill>
                  <a:schemeClr val="bg2"/>
                </a:solidFill>
                <a:latin typeface="+mn-lt"/>
                <a:cs typeface="+mn-cs"/>
              </a:rPr>
              <a:t>SharePoint customized list forms via Power Apps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No more InfoPath please!!!</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Customize list/library forms.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Connect to other lists &amp; data sources.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Not Responsive.</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p:txBody>
      </p:sp>
      <p:grpSp>
        <p:nvGrpSpPr>
          <p:cNvPr id="34" name="Group 26">
            <a:extLst>
              <a:ext uri="{FF2B5EF4-FFF2-40B4-BE49-F238E27FC236}">
                <a16:creationId xmlns:a16="http://schemas.microsoft.com/office/drawing/2014/main" id="{C446D5FC-F110-414E-9776-ADF47B5AA840}"/>
              </a:ext>
            </a:extLst>
          </p:cNvPr>
          <p:cNvGrpSpPr/>
          <p:nvPr/>
        </p:nvGrpSpPr>
        <p:grpSpPr>
          <a:xfrm>
            <a:off x="175436" y="1106472"/>
            <a:ext cx="2706709" cy="1813822"/>
            <a:chOff x="608852" y="-234538"/>
            <a:chExt cx="10020300" cy="6553200"/>
          </a:xfrm>
        </p:grpSpPr>
        <p:pic>
          <p:nvPicPr>
            <p:cNvPr id="35" name="Picture 28">
              <a:extLst>
                <a:ext uri="{FF2B5EF4-FFF2-40B4-BE49-F238E27FC236}">
                  <a16:creationId xmlns:a16="http://schemas.microsoft.com/office/drawing/2014/main" id="{C10AEC3C-44F0-4786-9280-69E7B66F68E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36" name="Picture 29" descr="Screen Clipping">
              <a:extLst>
                <a:ext uri="{FF2B5EF4-FFF2-40B4-BE49-F238E27FC236}">
                  <a16:creationId xmlns:a16="http://schemas.microsoft.com/office/drawing/2014/main" id="{2B44174C-F672-41D2-A560-64027F381F86}"/>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37" name="Group 30">
            <a:extLst>
              <a:ext uri="{FF2B5EF4-FFF2-40B4-BE49-F238E27FC236}">
                <a16:creationId xmlns:a16="http://schemas.microsoft.com/office/drawing/2014/main" id="{50D059D6-3415-4A0B-8142-72E6804083DF}"/>
              </a:ext>
            </a:extLst>
          </p:cNvPr>
          <p:cNvGrpSpPr/>
          <p:nvPr/>
        </p:nvGrpSpPr>
        <p:grpSpPr>
          <a:xfrm>
            <a:off x="1768495" y="1069211"/>
            <a:ext cx="1039760" cy="2553365"/>
            <a:chOff x="1413562" y="1294774"/>
            <a:chExt cx="2712341" cy="5298653"/>
          </a:xfrm>
        </p:grpSpPr>
        <p:pic>
          <p:nvPicPr>
            <p:cNvPr id="38" name="Picture 31" descr="A close up of a piece of paper&#10;&#10;Description generated with high confidence">
              <a:extLst>
                <a:ext uri="{FF2B5EF4-FFF2-40B4-BE49-F238E27FC236}">
                  <a16:creationId xmlns:a16="http://schemas.microsoft.com/office/drawing/2014/main" id="{11476F12-F70F-46F2-B7C8-42822F11BED1}"/>
                </a:ext>
              </a:extLst>
            </p:cNvPr>
            <p:cNvPicPr>
              <a:picLocks noChangeAspect="1"/>
            </p:cNvPicPr>
            <p:nvPr/>
          </p:nvPicPr>
          <p:blipFill>
            <a:blip r:embed="rId6"/>
            <a:stretch>
              <a:fillRect/>
            </a:stretch>
          </p:blipFill>
          <p:spPr>
            <a:xfrm>
              <a:off x="1704062" y="2087524"/>
              <a:ext cx="2118732" cy="3766921"/>
            </a:xfrm>
            <a:prstGeom prst="rect">
              <a:avLst/>
            </a:prstGeom>
          </p:spPr>
        </p:pic>
        <p:pic>
          <p:nvPicPr>
            <p:cNvPr id="39" name="Picture 32">
              <a:extLst>
                <a:ext uri="{FF2B5EF4-FFF2-40B4-BE49-F238E27FC236}">
                  <a16:creationId xmlns:a16="http://schemas.microsoft.com/office/drawing/2014/main" id="{4981BF78-3240-4F6E-953E-A9F5C72ACD85}"/>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40" name="Title 1">
            <a:extLst>
              <a:ext uri="{FF2B5EF4-FFF2-40B4-BE49-F238E27FC236}">
                <a16:creationId xmlns:a16="http://schemas.microsoft.com/office/drawing/2014/main" id="{8CCE4B7B-769C-4A92-9E7F-B64C168092EC}"/>
              </a:ext>
            </a:extLst>
          </p:cNvPr>
          <p:cNvSpPr txBox="1">
            <a:spLocks/>
          </p:cNvSpPr>
          <p:nvPr/>
        </p:nvSpPr>
        <p:spPr>
          <a:xfrm>
            <a:off x="195199" y="3963580"/>
            <a:ext cx="2624953" cy="2272936"/>
          </a:xfrm>
          <a:prstGeom prst="rect">
            <a:avLst/>
          </a:prstGeom>
        </p:spPr>
        <p:txBody>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defTabSz="914139">
              <a:defRPr/>
            </a:pPr>
            <a:r>
              <a:rPr lang="en-US" sz="1800" b="0" u="sng">
                <a:solidFill>
                  <a:schemeClr val="bg2"/>
                </a:solidFill>
                <a:latin typeface="+mn-lt"/>
                <a:ea typeface="+mn-ea"/>
                <a:cs typeface="+mn-cs"/>
              </a:rPr>
              <a:t>Standalone Canvas Apps</a:t>
            </a:r>
          </a:p>
          <a:p>
            <a:pPr defTabSz="914139">
              <a:defRPr/>
            </a:pPr>
            <a:endParaRPr lang="en-US" sz="1600" b="0">
              <a:solidFill>
                <a:schemeClr val="bg2"/>
              </a:solidFill>
              <a:latin typeface="+mn-lt"/>
              <a:ea typeface="+mn-ea"/>
              <a:cs typeface="+mn-cs"/>
            </a:endParaRPr>
          </a:p>
          <a:p>
            <a:pPr marL="228600" indent="-228600" defTabSz="914139">
              <a:buFont typeface="Arial" panose="020B0604020202020204" pitchFamily="34" charset="0"/>
              <a:buChar char="•"/>
              <a:defRPr/>
            </a:pPr>
            <a:r>
              <a:rPr lang="en-US" sz="1600" b="0">
                <a:solidFill>
                  <a:schemeClr val="bg2"/>
                </a:solidFill>
                <a:latin typeface="+mn-lt"/>
                <a:ea typeface="+mn-ea"/>
                <a:cs typeface="+mn-cs"/>
              </a:rPr>
              <a:t>Power Apps Mobile App.</a:t>
            </a:r>
          </a:p>
          <a:p>
            <a:pPr marL="228600" indent="-228600" defTabSz="914139">
              <a:buFont typeface="Arial" panose="020B0604020202020204" pitchFamily="34" charset="0"/>
              <a:buChar char="•"/>
              <a:defRPr/>
            </a:pPr>
            <a:endParaRPr lang="en-US" sz="1600" b="0">
              <a:solidFill>
                <a:schemeClr val="bg2"/>
              </a:solidFill>
              <a:latin typeface="+mn-lt"/>
              <a:ea typeface="+mn-ea"/>
              <a:cs typeface="+mn-cs"/>
            </a:endParaRPr>
          </a:p>
          <a:p>
            <a:pPr marL="228600" indent="-228600" defTabSz="914139">
              <a:buFont typeface="Arial" panose="020B0604020202020204" pitchFamily="34" charset="0"/>
              <a:buChar char="•"/>
              <a:defRPr/>
            </a:pPr>
            <a:r>
              <a:rPr lang="en-US" sz="1600" b="0">
                <a:solidFill>
                  <a:schemeClr val="bg2"/>
                </a:solidFill>
                <a:latin typeface="+mn-lt"/>
                <a:ea typeface="+mn-ea"/>
                <a:cs typeface="+mn-cs"/>
              </a:rPr>
              <a:t>Build Responsive Apps using containers.</a:t>
            </a:r>
          </a:p>
          <a:p>
            <a:pPr marL="228600" indent="-228600" defTabSz="914139">
              <a:buFont typeface="Arial" panose="020B0604020202020204" pitchFamily="34" charset="0"/>
              <a:buChar char="•"/>
              <a:defRPr/>
            </a:pPr>
            <a:endParaRPr lang="en-US" sz="1600" b="0">
              <a:solidFill>
                <a:schemeClr val="bg2"/>
              </a:solidFill>
              <a:latin typeface="+mn-lt"/>
              <a:ea typeface="+mn-ea"/>
              <a:cs typeface="+mn-cs"/>
            </a:endParaRPr>
          </a:p>
          <a:p>
            <a:pPr marL="228600" indent="-228600" defTabSz="914139">
              <a:buFont typeface="Arial" panose="020B0604020202020204" pitchFamily="34" charset="0"/>
              <a:buChar char="•"/>
              <a:defRPr/>
            </a:pPr>
            <a:r>
              <a:rPr lang="en-US" sz="1600" b="0">
                <a:solidFill>
                  <a:schemeClr val="bg2"/>
                </a:solidFill>
                <a:latin typeface="+mn-lt"/>
                <a:ea typeface="+mn-ea"/>
                <a:cs typeface="+mn-cs"/>
              </a:rPr>
              <a:t>make.powerapps.com</a:t>
            </a:r>
          </a:p>
          <a:p>
            <a:pPr marL="228600" indent="-228600" defTabSz="914139">
              <a:buFont typeface="Arial" panose="020B0604020202020204" pitchFamily="34" charset="0"/>
              <a:buChar char="•"/>
              <a:defRPr/>
            </a:pPr>
            <a:endParaRPr lang="en-US" sz="1600" b="0">
              <a:solidFill>
                <a:schemeClr val="bg2"/>
              </a:solidFill>
              <a:latin typeface="+mn-lt"/>
              <a:ea typeface="+mn-ea"/>
              <a:cs typeface="+mn-cs"/>
            </a:endParaRPr>
          </a:p>
          <a:p>
            <a:pPr marL="228600" indent="-228600" defTabSz="914139">
              <a:buFont typeface="Arial" panose="020B0604020202020204" pitchFamily="34" charset="0"/>
              <a:buChar char="•"/>
              <a:defRPr/>
            </a:pPr>
            <a:r>
              <a:rPr lang="en-US" sz="1600" b="0">
                <a:solidFill>
                  <a:schemeClr val="bg2"/>
                </a:solidFill>
                <a:latin typeface="+mn-lt"/>
                <a:ea typeface="+mn-ea"/>
                <a:cs typeface="+mn-cs"/>
              </a:rPr>
              <a:t>License is based upon connectors used.</a:t>
            </a:r>
          </a:p>
          <a:p>
            <a:pPr defTabSz="914139">
              <a:defRPr/>
            </a:pPr>
            <a:endParaRPr lang="en-US" sz="1600" b="0">
              <a:solidFill>
                <a:schemeClr val="bg2"/>
              </a:solidFill>
              <a:latin typeface="+mn-lt"/>
              <a:ea typeface="+mn-ea"/>
              <a:cs typeface="+mn-cs"/>
            </a:endParaRPr>
          </a:p>
        </p:txBody>
      </p:sp>
      <p:sp>
        <p:nvSpPr>
          <p:cNvPr id="42" name="Title 1">
            <a:extLst>
              <a:ext uri="{FF2B5EF4-FFF2-40B4-BE49-F238E27FC236}">
                <a16:creationId xmlns:a16="http://schemas.microsoft.com/office/drawing/2014/main" id="{6EF4BC30-E3CB-408A-A855-13E7E1D417F8}"/>
              </a:ext>
            </a:extLst>
          </p:cNvPr>
          <p:cNvSpPr txBox="1">
            <a:spLocks/>
          </p:cNvSpPr>
          <p:nvPr/>
        </p:nvSpPr>
        <p:spPr>
          <a:xfrm>
            <a:off x="9391516" y="3917429"/>
            <a:ext cx="2771442" cy="2377157"/>
          </a:xfrm>
          <a:prstGeom prst="rect">
            <a:avLst/>
          </a:prstGeom>
        </p:spPr>
        <p:txBody>
          <a:bodyPr vert="horz" wrap="square" lIns="146246" tIns="91403" rIns="146246" bIns="91403" rtlCol="0" anchor="t">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fontAlgn="base">
              <a:spcAft>
                <a:spcPct val="0"/>
              </a:spcAft>
              <a:defRPr/>
            </a:pPr>
            <a:r>
              <a:rPr lang="en-US" sz="1800" u="sng">
                <a:solidFill>
                  <a:schemeClr val="bg2"/>
                </a:solidFill>
                <a:latin typeface="+mn-lt"/>
                <a:cs typeface="+mn-cs"/>
              </a:rPr>
              <a:t>Power BI Connected Apps</a:t>
            </a:r>
          </a:p>
          <a:p>
            <a:pPr algn="ctr" fontAlgn="base">
              <a:spcAft>
                <a:spcPct val="0"/>
              </a:spcAft>
              <a:defRPr/>
            </a:pPr>
            <a:endParaRPr lang="en-US" sz="1800" u="sng">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App gets data from Power BI data set.</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App can refresh Power BI Visuals (Direct Query)</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App license needed (based on connector).</a:t>
            </a:r>
          </a:p>
          <a:p>
            <a:pPr algn="ctr" fontAlgn="base">
              <a:spcAft>
                <a:spcPct val="0"/>
              </a:spcAft>
              <a:defRPr/>
            </a:pPr>
            <a:endParaRPr lang="en-US" sz="1600">
              <a:solidFill>
                <a:schemeClr val="bg2"/>
              </a:solidFill>
              <a:latin typeface="+mn-lt"/>
              <a:cs typeface="+mn-cs"/>
            </a:endParaRPr>
          </a:p>
        </p:txBody>
      </p:sp>
      <p:sp>
        <p:nvSpPr>
          <p:cNvPr id="44" name="Title 1">
            <a:extLst>
              <a:ext uri="{FF2B5EF4-FFF2-40B4-BE49-F238E27FC236}">
                <a16:creationId xmlns:a16="http://schemas.microsoft.com/office/drawing/2014/main" id="{94C9CDE7-0240-4581-B2AB-F6882B1AF640}"/>
              </a:ext>
            </a:extLst>
          </p:cNvPr>
          <p:cNvSpPr txBox="1">
            <a:spLocks/>
          </p:cNvSpPr>
          <p:nvPr/>
        </p:nvSpPr>
        <p:spPr>
          <a:xfrm>
            <a:off x="6052503" y="3911470"/>
            <a:ext cx="3448083" cy="2377157"/>
          </a:xfrm>
          <a:prstGeom prst="rect">
            <a:avLst/>
          </a:prstGeom>
        </p:spPr>
        <p:txBody>
          <a:bodyPr vert="horz" wrap="square" lIns="146246" tIns="91403" rIns="146246" bIns="91403" rtlCol="0" anchor="t">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gn="ctr" fontAlgn="base">
              <a:spcAft>
                <a:spcPct val="0"/>
              </a:spcAft>
              <a:defRPr/>
            </a:pPr>
            <a:r>
              <a:rPr lang="en-US" sz="1800" u="sng">
                <a:solidFill>
                  <a:schemeClr val="bg2"/>
                </a:solidFill>
                <a:latin typeface="+mn-lt"/>
                <a:cs typeface="+mn-cs"/>
              </a:rPr>
              <a:t>Dataverse for Teams Apps</a:t>
            </a:r>
          </a:p>
          <a:p>
            <a:pPr algn="ctr" fontAlgn="base">
              <a:spcAft>
                <a:spcPct val="0"/>
              </a:spcAft>
              <a:defRPr/>
            </a:pPr>
            <a:endParaRPr lang="en-US" sz="1800" u="sng">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Runs in Teams context only.</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Built in Teams.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Dataverse for Teams standard feature (2GB database limit).</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marL="228600" indent="-228600" fontAlgn="base">
              <a:spcAft>
                <a:spcPct val="0"/>
              </a:spcAft>
              <a:buFont typeface="Arial" panose="020B0604020202020204" pitchFamily="34" charset="0"/>
              <a:buChar char="•"/>
              <a:defRPr/>
            </a:pPr>
            <a:r>
              <a:rPr lang="en-US" sz="1600">
                <a:solidFill>
                  <a:schemeClr val="bg2"/>
                </a:solidFill>
                <a:latin typeface="+mn-lt"/>
                <a:cs typeface="+mn-cs"/>
              </a:rPr>
              <a:t>Build Responsive Apps using containers.</a:t>
            </a:r>
          </a:p>
          <a:p>
            <a:pPr marL="228600" indent="-228600" fontAlgn="base">
              <a:spcAft>
                <a:spcPct val="0"/>
              </a:spcAft>
              <a:buFont typeface="Arial" panose="020B0604020202020204" pitchFamily="34" charset="0"/>
              <a:buChar char="•"/>
              <a:defRPr/>
            </a:pPr>
            <a:endParaRPr lang="en-US" sz="1600">
              <a:solidFill>
                <a:schemeClr val="bg2"/>
              </a:solidFill>
              <a:latin typeface="+mn-lt"/>
              <a:cs typeface="+mn-cs"/>
            </a:endParaRPr>
          </a:p>
          <a:p>
            <a:pPr algn="ctr" fontAlgn="base">
              <a:spcAft>
                <a:spcPct val="0"/>
              </a:spcAft>
              <a:defRPr/>
            </a:pPr>
            <a:endParaRPr lang="en-US" sz="1600">
              <a:solidFill>
                <a:schemeClr val="bg2"/>
              </a:solidFill>
              <a:latin typeface="+mn-lt"/>
              <a:cs typeface="+mn-cs"/>
            </a:endParaRPr>
          </a:p>
        </p:txBody>
      </p:sp>
      <p:pic>
        <p:nvPicPr>
          <p:cNvPr id="3" name="Picture 2">
            <a:extLst>
              <a:ext uri="{FF2B5EF4-FFF2-40B4-BE49-F238E27FC236}">
                <a16:creationId xmlns:a16="http://schemas.microsoft.com/office/drawing/2014/main" id="{026F0B0D-D30C-42D8-837C-3E14CCBE7EE4}"/>
              </a:ext>
            </a:extLst>
          </p:cNvPr>
          <p:cNvPicPr>
            <a:picLocks noChangeAspect="1"/>
          </p:cNvPicPr>
          <p:nvPr/>
        </p:nvPicPr>
        <p:blipFill>
          <a:blip r:embed="rId8"/>
          <a:stretch>
            <a:fillRect/>
          </a:stretch>
        </p:blipFill>
        <p:spPr>
          <a:xfrm>
            <a:off x="3186372" y="925693"/>
            <a:ext cx="2706710" cy="1511809"/>
          </a:xfrm>
          <a:prstGeom prst="rect">
            <a:avLst/>
          </a:prstGeom>
        </p:spPr>
      </p:pic>
      <p:pic>
        <p:nvPicPr>
          <p:cNvPr id="5" name="Picture 4">
            <a:extLst>
              <a:ext uri="{FF2B5EF4-FFF2-40B4-BE49-F238E27FC236}">
                <a16:creationId xmlns:a16="http://schemas.microsoft.com/office/drawing/2014/main" id="{C1168300-2E1A-417E-AF6E-9734313B7FC2}"/>
              </a:ext>
            </a:extLst>
          </p:cNvPr>
          <p:cNvPicPr>
            <a:picLocks noChangeAspect="1"/>
          </p:cNvPicPr>
          <p:nvPr/>
        </p:nvPicPr>
        <p:blipFill>
          <a:blip r:embed="rId9"/>
          <a:stretch>
            <a:fillRect/>
          </a:stretch>
        </p:blipFill>
        <p:spPr>
          <a:xfrm>
            <a:off x="3012524" y="2159697"/>
            <a:ext cx="2990619" cy="1587328"/>
          </a:xfrm>
          <a:prstGeom prst="rect">
            <a:avLst/>
          </a:prstGeom>
        </p:spPr>
      </p:pic>
      <p:pic>
        <p:nvPicPr>
          <p:cNvPr id="7" name="Picture 6">
            <a:extLst>
              <a:ext uri="{FF2B5EF4-FFF2-40B4-BE49-F238E27FC236}">
                <a16:creationId xmlns:a16="http://schemas.microsoft.com/office/drawing/2014/main" id="{C2E846C1-4082-4F61-90B9-4F35F5438F84}"/>
              </a:ext>
            </a:extLst>
          </p:cNvPr>
          <p:cNvPicPr>
            <a:picLocks noChangeAspect="1"/>
          </p:cNvPicPr>
          <p:nvPr/>
        </p:nvPicPr>
        <p:blipFill>
          <a:blip r:embed="rId10"/>
          <a:stretch>
            <a:fillRect/>
          </a:stretch>
        </p:blipFill>
        <p:spPr>
          <a:xfrm>
            <a:off x="6326369" y="1008504"/>
            <a:ext cx="2991463" cy="1789125"/>
          </a:xfrm>
          <a:prstGeom prst="rect">
            <a:avLst/>
          </a:prstGeom>
        </p:spPr>
      </p:pic>
      <p:pic>
        <p:nvPicPr>
          <p:cNvPr id="9" name="Picture 8">
            <a:extLst>
              <a:ext uri="{FF2B5EF4-FFF2-40B4-BE49-F238E27FC236}">
                <a16:creationId xmlns:a16="http://schemas.microsoft.com/office/drawing/2014/main" id="{65A74AFA-61B3-4B20-9AF1-3F440730D296}"/>
              </a:ext>
            </a:extLst>
          </p:cNvPr>
          <p:cNvPicPr>
            <a:picLocks noChangeAspect="1"/>
          </p:cNvPicPr>
          <p:nvPr/>
        </p:nvPicPr>
        <p:blipFill>
          <a:blip r:embed="rId11"/>
          <a:stretch>
            <a:fillRect/>
          </a:stretch>
        </p:blipFill>
        <p:spPr>
          <a:xfrm>
            <a:off x="6519218" y="2504712"/>
            <a:ext cx="2605766" cy="1342453"/>
          </a:xfrm>
          <a:prstGeom prst="rect">
            <a:avLst/>
          </a:prstGeom>
        </p:spPr>
      </p:pic>
      <p:pic>
        <p:nvPicPr>
          <p:cNvPr id="13" name="Picture 12">
            <a:extLst>
              <a:ext uri="{FF2B5EF4-FFF2-40B4-BE49-F238E27FC236}">
                <a16:creationId xmlns:a16="http://schemas.microsoft.com/office/drawing/2014/main" id="{7448AE04-E4B1-445C-B50B-44CF3C6463D0}"/>
              </a:ext>
            </a:extLst>
          </p:cNvPr>
          <p:cNvPicPr>
            <a:picLocks noChangeAspect="1"/>
          </p:cNvPicPr>
          <p:nvPr/>
        </p:nvPicPr>
        <p:blipFill>
          <a:blip r:embed="rId12"/>
          <a:stretch>
            <a:fillRect/>
          </a:stretch>
        </p:blipFill>
        <p:spPr>
          <a:xfrm>
            <a:off x="9544083" y="794198"/>
            <a:ext cx="2466309" cy="1876539"/>
          </a:xfrm>
          <a:prstGeom prst="rect">
            <a:avLst/>
          </a:prstGeom>
        </p:spPr>
      </p:pic>
      <p:pic>
        <p:nvPicPr>
          <p:cNvPr id="11" name="Picture 10">
            <a:extLst>
              <a:ext uri="{FF2B5EF4-FFF2-40B4-BE49-F238E27FC236}">
                <a16:creationId xmlns:a16="http://schemas.microsoft.com/office/drawing/2014/main" id="{11BEF4D8-17C8-4B0E-856B-57E5F6E275D6}"/>
              </a:ext>
            </a:extLst>
          </p:cNvPr>
          <p:cNvPicPr>
            <a:picLocks noChangeAspect="1"/>
          </p:cNvPicPr>
          <p:nvPr/>
        </p:nvPicPr>
        <p:blipFill>
          <a:blip r:embed="rId13"/>
          <a:stretch>
            <a:fillRect/>
          </a:stretch>
        </p:blipFill>
        <p:spPr>
          <a:xfrm>
            <a:off x="9500586" y="2420034"/>
            <a:ext cx="2553302" cy="1427131"/>
          </a:xfrm>
          <a:prstGeom prst="rect">
            <a:avLst/>
          </a:prstGeom>
        </p:spPr>
      </p:pic>
    </p:spTree>
    <p:extLst>
      <p:ext uri="{BB962C8B-B14F-4D97-AF65-F5344CB8AC3E}">
        <p14:creationId xmlns:p14="http://schemas.microsoft.com/office/powerpoint/2010/main" val="638560510"/>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0" grpId="0"/>
      <p:bldP spid="42"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Background pattern, rectangle&#10;&#10;Description automatically generated">
            <a:extLst>
              <a:ext uri="{FF2B5EF4-FFF2-40B4-BE49-F238E27FC236}">
                <a16:creationId xmlns:a16="http://schemas.microsoft.com/office/drawing/2014/main" id="{28F79DE9-D527-4D16-8B24-DE968FB4A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0"/>
            <a:ext cx="12323170" cy="6931784"/>
          </a:xfrm>
          <a:prstGeom prst="rect">
            <a:avLst/>
          </a:prstGeom>
        </p:spPr>
      </p:pic>
      <p:sp>
        <p:nvSpPr>
          <p:cNvPr id="48" name="Title 2">
            <a:extLst>
              <a:ext uri="{FF2B5EF4-FFF2-40B4-BE49-F238E27FC236}">
                <a16:creationId xmlns:a16="http://schemas.microsoft.com/office/drawing/2014/main" id="{05CD6574-6E3C-4B85-93B1-3AAF4C80C04E}"/>
              </a:ext>
            </a:extLst>
          </p:cNvPr>
          <p:cNvSpPr txBox="1">
            <a:spLocks/>
          </p:cNvSpPr>
          <p:nvPr/>
        </p:nvSpPr>
        <p:spPr>
          <a:xfrm>
            <a:off x="774473" y="629217"/>
            <a:ext cx="7448550" cy="777875"/>
          </a:xfrm>
          <a:prstGeom prst="rect">
            <a:avLst/>
          </a:prstGeom>
        </p:spPr>
        <p:txBody>
          <a:bodyPr vert="horz" lIns="91422" tIns="45711" rIns="91422" bIns="45711" rtlCol="0" anchor="ctr">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a:lnSpc>
                <a:spcPct val="100000"/>
              </a:lnSpc>
            </a:pPr>
            <a:r>
              <a:rPr lang="en-US" sz="2000" b="1" spc="-50">
                <a:solidFill>
                  <a:schemeClr val="bg2"/>
                </a:solidFill>
              </a:rPr>
              <a:t>When to start with Canvas Apps?</a:t>
            </a:r>
          </a:p>
        </p:txBody>
      </p:sp>
      <p:sp>
        <p:nvSpPr>
          <p:cNvPr id="50" name="Text Placeholder 4">
            <a:extLst>
              <a:ext uri="{FF2B5EF4-FFF2-40B4-BE49-F238E27FC236}">
                <a16:creationId xmlns:a16="http://schemas.microsoft.com/office/drawing/2014/main" id="{801D72DB-9574-42F9-9AC7-85F5957249F9}"/>
              </a:ext>
            </a:extLst>
          </p:cNvPr>
          <p:cNvSpPr txBox="1">
            <a:spLocks/>
          </p:cNvSpPr>
          <p:nvPr/>
        </p:nvSpPr>
        <p:spPr>
          <a:xfrm>
            <a:off x="687388" y="1582511"/>
            <a:ext cx="10264775" cy="4246563"/>
          </a:xfrm>
          <a:prstGeom prst="rect">
            <a:avLst/>
          </a:prstGeom>
        </p:spPr>
        <p:txBody>
          <a:bodyPr vert="horz" lIns="91422" tIns="45711" rIns="91422" bIns="45711" rtlCol="0">
            <a:noAutofit/>
          </a:bodyPr>
          <a:ls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a:lstStyle>
          <a:p>
            <a:pPr defTabSz="913821" fontAlgn="base">
              <a:lnSpc>
                <a:spcPct val="100000"/>
              </a:lnSpc>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Low Code (Excel &amp; PowerPoint Skills)</a:t>
            </a:r>
          </a:p>
          <a:p>
            <a:pPr defTabSz="913821" fontAlgn="base">
              <a:lnSpc>
                <a:spcPct val="100000"/>
              </a:lnSpc>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Build Pixel Perfect Apps, full control over the App Design.</a:t>
            </a:r>
          </a:p>
          <a:p>
            <a:pPr defTabSz="913821" fontAlgn="base">
              <a:lnSpc>
                <a:spcPct val="100000"/>
              </a:lnSpc>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Build Task-based &amp; role-based apps.</a:t>
            </a:r>
          </a:p>
          <a:p>
            <a:pPr defTabSz="913821" fontAlgn="base">
              <a:lnSpc>
                <a:spcPct val="100000"/>
              </a:lnSpc>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Mix &amp; Mash-up data from 600+ data sources (integrate with data sources).</a:t>
            </a:r>
          </a:p>
          <a:p>
            <a:pPr defTabSz="913821" fontAlgn="base">
              <a:lnSpc>
                <a:spcPct val="100000"/>
              </a:lnSpc>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Rich integration features (SharePoint, SQL, Power Automate, Power BI, etc.)</a:t>
            </a:r>
          </a:p>
          <a:p>
            <a:pPr defTabSz="913821" fontAlgn="base">
              <a:lnSpc>
                <a:spcPct val="100000"/>
              </a:lnSpc>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Native Mobile Capabilities (Camera, Location etc.)</a:t>
            </a:r>
          </a:p>
          <a:p>
            <a:pPr defTabSz="913821" fontAlgn="base">
              <a:lnSpc>
                <a:spcPct val="100000"/>
              </a:lnSpc>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Licensing (If standard connectors are used)</a:t>
            </a:r>
          </a:p>
          <a:p>
            <a:pPr defTabSz="913821" fontAlgn="base">
              <a:lnSpc>
                <a:spcPct val="100000"/>
              </a:lnSpc>
              <a:spcBef>
                <a:spcPts val="1200"/>
              </a:spcBef>
              <a:spcAft>
                <a:spcPct val="0"/>
              </a:spcAft>
              <a:buClr>
                <a:schemeClr val="bg1"/>
              </a:buClr>
              <a:buFont typeface="Courier New" panose="02070309020205020404" pitchFamily="49" charset="0"/>
              <a:buChar char="o"/>
              <a:defRPr/>
            </a:pPr>
            <a:r>
              <a:rPr lang="en-US" sz="2000">
                <a:solidFill>
                  <a:schemeClr val="bg1"/>
                </a:solidFill>
                <a:latin typeface="Segoe UI  "/>
                <a:cs typeface="Segoe UI Light"/>
              </a:rPr>
              <a:t>Data source is not Dataverse. (If you are already invested in other data sources e.g. SharePoint, SQL)</a:t>
            </a:r>
          </a:p>
          <a:p>
            <a:pPr defTabSz="913563" fontAlgn="base">
              <a:lnSpc>
                <a:spcPct val="100000"/>
              </a:lnSpc>
              <a:spcBef>
                <a:spcPts val="1200"/>
              </a:spcBef>
              <a:spcAft>
                <a:spcPct val="0"/>
              </a:spcAft>
              <a:buClr>
                <a:schemeClr val="bg1"/>
              </a:buClr>
              <a:defRPr/>
            </a:pPr>
            <a:endParaRPr lang="en-US" sz="1800">
              <a:solidFill>
                <a:schemeClr val="bg2"/>
              </a:solidFill>
              <a:latin typeface="Segoe UI" panose="020B0502040204020203" pitchFamily="34" charset="0"/>
              <a:ea typeface="Arial Unicode MS" pitchFamily="34" charset="-128"/>
              <a:cs typeface="Segoe UI" panose="020B0502040204020203" pitchFamily="34" charset="0"/>
            </a:endParaRPr>
          </a:p>
        </p:txBody>
      </p:sp>
    </p:spTree>
    <p:extLst>
      <p:ext uri="{BB962C8B-B14F-4D97-AF65-F5344CB8AC3E}">
        <p14:creationId xmlns:p14="http://schemas.microsoft.com/office/powerpoint/2010/main" val="2507072660"/>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 calcmode="lin" valueType="num">
                                      <p:cBhvr additive="base">
                                        <p:cTn id="7"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
                                            <p:txEl>
                                              <p:pRg st="1" end="1"/>
                                            </p:txEl>
                                          </p:spTgt>
                                        </p:tgtEl>
                                        <p:attrNameLst>
                                          <p:attrName>style.visibility</p:attrName>
                                        </p:attrNameLst>
                                      </p:cBhvr>
                                      <p:to>
                                        <p:strVal val="visible"/>
                                      </p:to>
                                    </p:set>
                                    <p:anim calcmode="lin" valueType="num">
                                      <p:cBhvr additive="base">
                                        <p:cTn id="13" dur="500" fill="hold"/>
                                        <p:tgtEl>
                                          <p:spTgt spid="5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xEl>
                                              <p:pRg st="2" end="2"/>
                                            </p:txEl>
                                          </p:spTgt>
                                        </p:tgtEl>
                                        <p:attrNameLst>
                                          <p:attrName>style.visibility</p:attrName>
                                        </p:attrNameLst>
                                      </p:cBhvr>
                                      <p:to>
                                        <p:strVal val="visible"/>
                                      </p:to>
                                    </p:set>
                                    <p:anim calcmode="lin" valueType="num">
                                      <p:cBhvr additive="base">
                                        <p:cTn id="19" dur="500" fill="hold"/>
                                        <p:tgtEl>
                                          <p:spTgt spid="5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0">
                                            <p:txEl>
                                              <p:pRg st="3" end="3"/>
                                            </p:txEl>
                                          </p:spTgt>
                                        </p:tgtEl>
                                        <p:attrNameLst>
                                          <p:attrName>style.visibility</p:attrName>
                                        </p:attrNameLst>
                                      </p:cBhvr>
                                      <p:to>
                                        <p:strVal val="visible"/>
                                      </p:to>
                                    </p:set>
                                    <p:anim calcmode="lin" valueType="num">
                                      <p:cBhvr additive="base">
                                        <p:cTn id="25" dur="500" fill="hold"/>
                                        <p:tgtEl>
                                          <p:spTgt spid="5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0">
                                            <p:txEl>
                                              <p:pRg st="4" end="4"/>
                                            </p:txEl>
                                          </p:spTgt>
                                        </p:tgtEl>
                                        <p:attrNameLst>
                                          <p:attrName>style.visibility</p:attrName>
                                        </p:attrNameLst>
                                      </p:cBhvr>
                                      <p:to>
                                        <p:strVal val="visible"/>
                                      </p:to>
                                    </p:set>
                                    <p:anim calcmode="lin" valueType="num">
                                      <p:cBhvr additive="base">
                                        <p:cTn id="31" dur="500" fill="hold"/>
                                        <p:tgtEl>
                                          <p:spTgt spid="5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0">
                                            <p:txEl>
                                              <p:pRg st="5" end="5"/>
                                            </p:txEl>
                                          </p:spTgt>
                                        </p:tgtEl>
                                        <p:attrNameLst>
                                          <p:attrName>style.visibility</p:attrName>
                                        </p:attrNameLst>
                                      </p:cBhvr>
                                      <p:to>
                                        <p:strVal val="visible"/>
                                      </p:to>
                                    </p:set>
                                    <p:anim calcmode="lin" valueType="num">
                                      <p:cBhvr additive="base">
                                        <p:cTn id="37" dur="500" fill="hold"/>
                                        <p:tgtEl>
                                          <p:spTgt spid="5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0">
                                            <p:txEl>
                                              <p:pRg st="6" end="6"/>
                                            </p:txEl>
                                          </p:spTgt>
                                        </p:tgtEl>
                                        <p:attrNameLst>
                                          <p:attrName>style.visibility</p:attrName>
                                        </p:attrNameLst>
                                      </p:cBhvr>
                                      <p:to>
                                        <p:strVal val="visible"/>
                                      </p:to>
                                    </p:set>
                                    <p:anim calcmode="lin" valueType="num">
                                      <p:cBhvr additive="base">
                                        <p:cTn id="43" dur="500" fill="hold"/>
                                        <p:tgtEl>
                                          <p:spTgt spid="5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0">
                                            <p:txEl>
                                              <p:pRg st="7" end="7"/>
                                            </p:txEl>
                                          </p:spTgt>
                                        </p:tgtEl>
                                        <p:attrNameLst>
                                          <p:attrName>style.visibility</p:attrName>
                                        </p:attrNameLst>
                                      </p:cBhvr>
                                      <p:to>
                                        <p:strVal val="visible"/>
                                      </p:to>
                                    </p:set>
                                    <p:anim calcmode="lin" valueType="num">
                                      <p:cBhvr additive="base">
                                        <p:cTn id="49" dur="500" fill="hold"/>
                                        <p:tgtEl>
                                          <p:spTgt spid="50">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6166B-94C4-4C71-8FCD-F43EDAE1B6AF}"/>
              </a:ext>
            </a:extLst>
          </p:cNvPr>
          <p:cNvSpPr>
            <a:spLocks noGrp="1"/>
          </p:cNvSpPr>
          <p:nvPr>
            <p:ph type="title"/>
          </p:nvPr>
        </p:nvSpPr>
        <p:spPr>
          <a:xfrm>
            <a:off x="6803409" y="762001"/>
            <a:ext cx="4156512" cy="1708244"/>
          </a:xfrm>
        </p:spPr>
        <p:txBody>
          <a:bodyPr vert="horz" lIns="91440" tIns="45720" rIns="91440" bIns="45720" rtlCol="0" anchor="ctr">
            <a:normAutofit/>
          </a:bodyPr>
          <a:lstStyle/>
          <a:p>
            <a:r>
              <a:rPr lang="en-US" sz="4000"/>
              <a:t>Power BI</a:t>
            </a:r>
          </a:p>
        </p:txBody>
      </p:sp>
      <p:pic>
        <p:nvPicPr>
          <p:cNvPr id="20" name="Picture 19" descr="A digital stock market graph">
            <a:extLst>
              <a:ext uri="{FF2B5EF4-FFF2-40B4-BE49-F238E27FC236}">
                <a16:creationId xmlns:a16="http://schemas.microsoft.com/office/drawing/2014/main" id="{A54C9580-4F07-D74E-BA91-447FFD12E419}"/>
              </a:ext>
            </a:extLst>
          </p:cNvPr>
          <p:cNvPicPr>
            <a:picLocks noChangeAspect="1"/>
          </p:cNvPicPr>
          <p:nvPr/>
        </p:nvPicPr>
        <p:blipFill>
          <a:blip r:embed="rId2"/>
          <a:srcRect l="35808" r="3729" b="-4"/>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717F2938-2CCE-4BF0-A3AA-42B42CF030C8}"/>
              </a:ext>
            </a:extLst>
          </p:cNvPr>
          <p:cNvSpPr>
            <a:spLocks noGrp="1"/>
          </p:cNvSpPr>
          <p:nvPr>
            <p:ph sz="half" idx="1"/>
          </p:nvPr>
        </p:nvSpPr>
        <p:spPr>
          <a:xfrm>
            <a:off x="6803409" y="2470245"/>
            <a:ext cx="4156512" cy="3769835"/>
          </a:xfrm>
        </p:spPr>
        <p:txBody>
          <a:bodyPr vert="horz" lIns="91440" tIns="45720" rIns="91440" bIns="45720" rtlCol="0" anchor="ctr">
            <a:normAutofit/>
          </a:bodyPr>
          <a:lstStyle/>
          <a:p>
            <a:r>
              <a:rPr lang="en-US" sz="2000"/>
              <a:t>Multiple raw data sources</a:t>
            </a:r>
          </a:p>
          <a:p>
            <a:pPr lvl="1"/>
            <a:r>
              <a:rPr lang="en-US" sz="2000"/>
              <a:t>Excel</a:t>
            </a:r>
          </a:p>
          <a:p>
            <a:pPr lvl="1"/>
            <a:r>
              <a:rPr lang="en-US" sz="2000"/>
              <a:t>Dataverse</a:t>
            </a:r>
          </a:p>
          <a:p>
            <a:pPr lvl="1"/>
            <a:r>
              <a:rPr lang="en-US" sz="2000"/>
              <a:t>SQL Server</a:t>
            </a:r>
          </a:p>
          <a:p>
            <a:pPr lvl="1"/>
            <a:r>
              <a:rPr lang="en-US" sz="2000"/>
              <a:t>TXT or CSV</a:t>
            </a:r>
          </a:p>
          <a:p>
            <a:pPr lvl="1"/>
            <a:r>
              <a:rPr lang="en-US" sz="2000"/>
              <a:t>Odata Feed</a:t>
            </a:r>
          </a:p>
          <a:p>
            <a:pPr lvl="1"/>
            <a:r>
              <a:rPr lang="en-US" sz="2000"/>
              <a:t>Power BI Datasets &amp; dataflows</a:t>
            </a:r>
          </a:p>
          <a:p>
            <a:r>
              <a:rPr lang="en-US" sz="2000"/>
              <a:t>Drill-down analytics to analyze data and spot trends</a:t>
            </a:r>
          </a:p>
        </p:txBody>
      </p:sp>
    </p:spTree>
    <p:extLst>
      <p:ext uri="{BB962C8B-B14F-4D97-AF65-F5344CB8AC3E}">
        <p14:creationId xmlns:p14="http://schemas.microsoft.com/office/powerpoint/2010/main" val="4145954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2DE68-7191-49D7-85E5-6E65F9BF74ED}"/>
              </a:ext>
            </a:extLst>
          </p:cNvPr>
          <p:cNvSpPr>
            <a:spLocks noGrp="1"/>
          </p:cNvSpPr>
          <p:nvPr>
            <p:ph type="title"/>
          </p:nvPr>
        </p:nvSpPr>
        <p:spPr/>
        <p:txBody>
          <a:bodyPr/>
          <a:lstStyle/>
          <a:p>
            <a:r>
              <a:rPr lang="en-SG"/>
              <a:t>Prerequisites for working on Power BI</a:t>
            </a:r>
          </a:p>
        </p:txBody>
      </p:sp>
      <p:sp>
        <p:nvSpPr>
          <p:cNvPr id="3" name="Content Placeholder 2">
            <a:extLst>
              <a:ext uri="{FF2B5EF4-FFF2-40B4-BE49-F238E27FC236}">
                <a16:creationId xmlns:a16="http://schemas.microsoft.com/office/drawing/2014/main" id="{F2901615-4641-4F59-9C1F-3E8F2FB4874A}"/>
              </a:ext>
            </a:extLst>
          </p:cNvPr>
          <p:cNvSpPr>
            <a:spLocks noGrp="1"/>
          </p:cNvSpPr>
          <p:nvPr>
            <p:ph idx="1"/>
          </p:nvPr>
        </p:nvSpPr>
        <p:spPr/>
        <p:txBody>
          <a:bodyPr/>
          <a:lstStyle/>
          <a:p>
            <a:pPr>
              <a:buFont typeface="Wingdings" panose="05000000000000000000" pitchFamily="2" charset="2"/>
              <a:buChar char="q"/>
            </a:pPr>
            <a:r>
              <a:rPr lang="en-SG"/>
              <a:t>Power BI desktop understanding  – To develop the reports</a:t>
            </a:r>
          </a:p>
          <a:p>
            <a:pPr>
              <a:buFont typeface="Wingdings" panose="05000000000000000000" pitchFamily="2" charset="2"/>
              <a:buChar char="q"/>
            </a:pPr>
            <a:r>
              <a:rPr lang="en-SG"/>
              <a:t>License for Power BI to publish and a workspace to share reports with other users</a:t>
            </a:r>
          </a:p>
          <a:p>
            <a:pPr>
              <a:buFont typeface="Wingdings" panose="05000000000000000000" pitchFamily="2" charset="2"/>
              <a:buChar char="q"/>
            </a:pPr>
            <a:r>
              <a:rPr lang="en-SG"/>
              <a:t>Data Analysis, Data Modelling Skill</a:t>
            </a:r>
          </a:p>
          <a:p>
            <a:pPr>
              <a:buFont typeface="Wingdings" panose="05000000000000000000" pitchFamily="2" charset="2"/>
              <a:buChar char="q"/>
            </a:pPr>
            <a:r>
              <a:rPr lang="en-SG"/>
              <a:t>Business Understanding</a:t>
            </a:r>
          </a:p>
          <a:p>
            <a:pPr marL="0" indent="0">
              <a:buNone/>
            </a:pPr>
            <a:endParaRPr lang="en-SG"/>
          </a:p>
          <a:p>
            <a:pPr marL="0" indent="0">
              <a:buNone/>
            </a:pPr>
            <a:endParaRPr lang="en-SG"/>
          </a:p>
          <a:p>
            <a:pPr marL="0" indent="0">
              <a:buNone/>
            </a:pPr>
            <a:endParaRPr lang="en-SG"/>
          </a:p>
          <a:p>
            <a:pPr marL="0" indent="0">
              <a:buNone/>
            </a:pPr>
            <a:endParaRPr lang="en-SG"/>
          </a:p>
          <a:p>
            <a:pPr marL="0" indent="0">
              <a:buNone/>
            </a:pPr>
            <a:endParaRPr lang="en-SG"/>
          </a:p>
        </p:txBody>
      </p:sp>
    </p:spTree>
    <p:extLst>
      <p:ext uri="{BB962C8B-B14F-4D97-AF65-F5344CB8AC3E}">
        <p14:creationId xmlns:p14="http://schemas.microsoft.com/office/powerpoint/2010/main" val="719489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DDD9F16D-0463-1351-2E3E-1E9E05B48FBC}"/>
              </a:ext>
            </a:extLst>
          </p:cNvPr>
          <p:cNvSpPr>
            <a:spLocks noGrp="1"/>
          </p:cNvSpPr>
          <p:nvPr>
            <p:ph sz="half" idx="1"/>
          </p:nvPr>
        </p:nvSpPr>
        <p:spPr>
          <a:xfrm>
            <a:off x="4565758" y="2028360"/>
            <a:ext cx="3724022" cy="1951697"/>
          </a:xfrm>
        </p:spPr>
        <p:txBody>
          <a:bodyPr vert="horz" lIns="91440" tIns="45720" rIns="91440" bIns="45720" rtlCol="0" anchor="t">
            <a:noAutofit/>
          </a:bodyPr>
          <a:lstStyle/>
          <a:p>
            <a:pPr marL="0" indent="0">
              <a:spcBef>
                <a:spcPts val="0"/>
              </a:spcBef>
              <a:spcAft>
                <a:spcPts val="600"/>
              </a:spcAft>
              <a:buNone/>
            </a:pPr>
            <a:r>
              <a:rPr lang="en-US" sz="2000" b="1"/>
              <a:t>Pavan Mani Deep </a:t>
            </a:r>
            <a:r>
              <a:rPr lang="en-US" sz="2000" b="1" err="1"/>
              <a:t>Yaragani</a:t>
            </a:r>
            <a:endParaRPr lang="en-US" sz="2000" err="1"/>
          </a:p>
          <a:p>
            <a:pPr marL="0" indent="0">
              <a:spcBef>
                <a:spcPts val="0"/>
              </a:spcBef>
              <a:spcAft>
                <a:spcPts val="600"/>
              </a:spcAft>
              <a:buNone/>
            </a:pPr>
            <a:r>
              <a:rPr lang="en-US" sz="2000"/>
              <a:t>Pavanmanideep@hotmail.com</a:t>
            </a:r>
            <a:endParaRPr lang="en-US"/>
          </a:p>
          <a:p>
            <a:pPr marL="0" indent="0">
              <a:spcBef>
                <a:spcPts val="0"/>
              </a:spcBef>
              <a:spcAft>
                <a:spcPts val="600"/>
              </a:spcAft>
              <a:buNone/>
            </a:pPr>
            <a:r>
              <a:rPr lang="en-US" sz="2000"/>
              <a:t>LinkedIn.com/in/</a:t>
            </a:r>
            <a:r>
              <a:rPr lang="en-US" sz="2000" err="1"/>
              <a:t>pavanmanideep</a:t>
            </a:r>
            <a:r>
              <a:rPr lang="en-US" sz="2000"/>
              <a:t>/</a:t>
            </a:r>
            <a:endParaRPr lang="en-US" sz="2000">
              <a:ea typeface="Calibri Light"/>
              <a:cs typeface="Calibri Light"/>
            </a:endParaRPr>
          </a:p>
          <a:p>
            <a:pPr marL="0" indent="0">
              <a:spcBef>
                <a:spcPts val="0"/>
              </a:spcBef>
              <a:spcAft>
                <a:spcPts val="600"/>
              </a:spcAft>
              <a:buNone/>
            </a:pPr>
            <a:r>
              <a:rPr lang="en-US" sz="2000"/>
              <a:t>https://ecellorscrm.com</a:t>
            </a:r>
            <a:endParaRPr lang="en-US" sz="2000">
              <a:ea typeface="Calibri Light"/>
              <a:cs typeface="Calibri Light"/>
            </a:endParaRPr>
          </a:p>
          <a:p>
            <a:pPr marL="0" indent="0">
              <a:spcBef>
                <a:spcPts val="0"/>
              </a:spcBef>
              <a:spcAft>
                <a:spcPts val="600"/>
              </a:spcAft>
              <a:buNone/>
            </a:pPr>
            <a:r>
              <a:rPr lang="en-US" sz="2000"/>
              <a:t>@ecellorsCRM</a:t>
            </a:r>
            <a:endParaRPr lang="en-US" sz="2000">
              <a:ea typeface="Calibri Light"/>
              <a:cs typeface="Calibri Light"/>
            </a:endParaRPr>
          </a:p>
          <a:p>
            <a:pPr marL="0" indent="0">
              <a:spcBef>
                <a:spcPts val="0"/>
              </a:spcBef>
              <a:spcAft>
                <a:spcPts val="600"/>
              </a:spcAft>
              <a:buNone/>
            </a:pPr>
            <a:r>
              <a:rPr lang="en-US" sz="2000"/>
              <a:t>YouTube.com/</a:t>
            </a:r>
            <a:r>
              <a:rPr lang="en-US" sz="2000" err="1"/>
              <a:t>ecellorsCRM</a:t>
            </a:r>
            <a:endParaRPr lang="en-US" sz="2000"/>
          </a:p>
        </p:txBody>
      </p:sp>
      <p:sp>
        <p:nvSpPr>
          <p:cNvPr id="8" name="Date Placeholder 7">
            <a:extLst>
              <a:ext uri="{FF2B5EF4-FFF2-40B4-BE49-F238E27FC236}">
                <a16:creationId xmlns:a16="http://schemas.microsoft.com/office/drawing/2014/main" id="{887261E8-8425-68D0-836C-6935F292CA9A}"/>
              </a:ext>
            </a:extLst>
          </p:cNvPr>
          <p:cNvSpPr>
            <a:spLocks noGrp="1"/>
          </p:cNvSpPr>
          <p:nvPr>
            <p:ph type="dt" sz="half" idx="10"/>
          </p:nvPr>
        </p:nvSpPr>
        <p:spPr/>
        <p:txBody>
          <a:bodyPr/>
          <a:lstStyle/>
          <a:p>
            <a:r>
              <a:rPr lang="en-US"/>
              <a:t>3/1/20XX</a:t>
            </a:r>
          </a:p>
        </p:txBody>
      </p:sp>
      <p:sp>
        <p:nvSpPr>
          <p:cNvPr id="7" name="Footer Placeholder 6">
            <a:extLst>
              <a:ext uri="{FF2B5EF4-FFF2-40B4-BE49-F238E27FC236}">
                <a16:creationId xmlns:a16="http://schemas.microsoft.com/office/drawing/2014/main" id="{EE20BF65-FDFE-8661-93CA-A48EB6161671}"/>
              </a:ext>
            </a:extLst>
          </p:cNvPr>
          <p:cNvSpPr>
            <a:spLocks noGrp="1"/>
          </p:cNvSpPr>
          <p:nvPr>
            <p:ph type="ftr" sz="quarter" idx="11"/>
          </p:nvPr>
        </p:nvSpPr>
        <p:spPr/>
        <p:txBody>
          <a:bodyPr/>
          <a:lstStyle/>
          <a:p>
            <a:pPr marL="0" indent="0">
              <a:buNone/>
            </a:pPr>
            <a:r>
              <a:rPr lang="en-US"/>
              <a:t>Sample footer text</a:t>
            </a:r>
            <a:r>
              <a:rPr lang="en-US" sz="1000"/>
              <a:t>LinkedIn.com/</a:t>
            </a:r>
            <a:r>
              <a:rPr lang="en-US" sz="1000" err="1"/>
              <a:t>KylieKiser</a:t>
            </a:r>
            <a:endParaRPr lang="en-US" sz="1000"/>
          </a:p>
          <a:p>
            <a:pPr marL="0" indent="0">
              <a:buNone/>
            </a:pPr>
            <a:r>
              <a:rPr lang="en-US" sz="1000"/>
              <a:t>KylieKiser.com</a:t>
            </a:r>
          </a:p>
          <a:p>
            <a:pPr marL="0" indent="0">
              <a:buNone/>
            </a:pPr>
            <a:r>
              <a:rPr lang="en-US" sz="1000"/>
              <a:t>@KylieKiser</a:t>
            </a:r>
          </a:p>
          <a:p>
            <a:pPr marL="0" indent="0">
              <a:buNone/>
            </a:pPr>
            <a:r>
              <a:rPr lang="en-US" sz="1000"/>
              <a:t>Youtube.com/</a:t>
            </a:r>
            <a:r>
              <a:rPr lang="en-US" sz="1000" err="1"/>
              <a:t>KylieKiserPowerPlatform</a:t>
            </a:r>
            <a:endParaRPr lang="en-US" sz="900"/>
          </a:p>
          <a:p>
            <a:endParaRPr lang="en-US"/>
          </a:p>
        </p:txBody>
      </p:sp>
      <p:sp>
        <p:nvSpPr>
          <p:cNvPr id="20" name="Rectangle 19">
            <a:extLst>
              <a:ext uri="{FF2B5EF4-FFF2-40B4-BE49-F238E27FC236}">
                <a16:creationId xmlns:a16="http://schemas.microsoft.com/office/drawing/2014/main" id="{5DC97B99-B1DB-5B2A-D2BA-3C3876423391}"/>
              </a:ext>
            </a:extLst>
          </p:cNvPr>
          <p:cNvSpPr/>
          <p:nvPr/>
        </p:nvSpPr>
        <p:spPr>
          <a:xfrm>
            <a:off x="-122550" y="-252168"/>
            <a:ext cx="3442527" cy="7411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E859330-3CA7-D8C8-0A45-235F4A07ADBD}"/>
              </a:ext>
            </a:extLst>
          </p:cNvPr>
          <p:cNvSpPr txBox="1"/>
          <p:nvPr/>
        </p:nvSpPr>
        <p:spPr>
          <a:xfrm rot="16200000">
            <a:off x="-1510554" y="2780943"/>
            <a:ext cx="6235977" cy="1107996"/>
          </a:xfrm>
          <a:prstGeom prst="rect">
            <a:avLst/>
          </a:prstGeom>
          <a:noFill/>
        </p:spPr>
        <p:txBody>
          <a:bodyPr wrap="square" lIns="91440" tIns="45720" rIns="91440" bIns="45720" rtlCol="0" anchor="t">
            <a:spAutoFit/>
          </a:bodyPr>
          <a:lstStyle/>
          <a:p>
            <a:pPr algn="ctr"/>
            <a:r>
              <a:rPr lang="en-US" sz="6600" b="1" spc="-120">
                <a:solidFill>
                  <a:srgbClr val="FFFFFF"/>
                </a:solidFill>
                <a:latin typeface="+mj-lt"/>
                <a:ea typeface="+mj-ea"/>
                <a:cs typeface="+mj-cs"/>
              </a:rPr>
              <a:t>Connect with me!</a:t>
            </a:r>
          </a:p>
        </p:txBody>
      </p:sp>
      <p:grpSp>
        <p:nvGrpSpPr>
          <p:cNvPr id="19" name="Group 18">
            <a:extLst>
              <a:ext uri="{FF2B5EF4-FFF2-40B4-BE49-F238E27FC236}">
                <a16:creationId xmlns:a16="http://schemas.microsoft.com/office/drawing/2014/main" id="{8D451E36-B482-21BC-3BDA-7623364998D6}"/>
              </a:ext>
            </a:extLst>
          </p:cNvPr>
          <p:cNvGrpSpPr/>
          <p:nvPr/>
        </p:nvGrpSpPr>
        <p:grpSpPr>
          <a:xfrm>
            <a:off x="4145857" y="2155686"/>
            <a:ext cx="308648" cy="1686518"/>
            <a:chOff x="3344445" y="4335931"/>
            <a:chExt cx="308648" cy="1686518"/>
          </a:xfrm>
        </p:grpSpPr>
        <p:pic>
          <p:nvPicPr>
            <p:cNvPr id="22" name="Graphic 21" descr="Wireless with solid fill">
              <a:extLst>
                <a:ext uri="{FF2B5EF4-FFF2-40B4-BE49-F238E27FC236}">
                  <a16:creationId xmlns:a16="http://schemas.microsoft.com/office/drawing/2014/main" id="{7F8DE15D-5ED1-113D-4BF9-ACF5241C2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4469" y="5064890"/>
              <a:ext cx="228600" cy="228600"/>
            </a:xfrm>
            <a:prstGeom prst="rect">
              <a:avLst/>
            </a:prstGeom>
          </p:spPr>
        </p:pic>
        <p:pic>
          <p:nvPicPr>
            <p:cNvPr id="23" name="Picture 2" descr="See the source image">
              <a:extLst>
                <a:ext uri="{FF2B5EF4-FFF2-40B4-BE49-F238E27FC236}">
                  <a16:creationId xmlns:a16="http://schemas.microsoft.com/office/drawing/2014/main" id="{E7BC1161-BB14-E023-AA50-377772A9E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0182" y="5429369"/>
              <a:ext cx="257175" cy="2286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See the source image">
              <a:extLst>
                <a:ext uri="{FF2B5EF4-FFF2-40B4-BE49-F238E27FC236}">
                  <a16:creationId xmlns:a16="http://schemas.microsoft.com/office/drawing/2014/main" id="{109CE359-EC8F-BE7B-19C6-B677D32F08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048" t="28935" r="29048" b="29682"/>
            <a:stretch/>
          </p:blipFill>
          <p:spPr bwMode="auto">
            <a:xfrm>
              <a:off x="3344445" y="5793849"/>
              <a:ext cx="308648" cy="2286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ee the source image">
              <a:extLst>
                <a:ext uri="{FF2B5EF4-FFF2-40B4-BE49-F238E27FC236}">
                  <a16:creationId xmlns:a16="http://schemas.microsoft.com/office/drawing/2014/main" id="{D72016AF-7D1E-3DC4-CA9F-C68FF739B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4469" y="4700411"/>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Envelope outline">
              <a:extLst>
                <a:ext uri="{FF2B5EF4-FFF2-40B4-BE49-F238E27FC236}">
                  <a16:creationId xmlns:a16="http://schemas.microsoft.com/office/drawing/2014/main" id="{CC9F6E7D-C242-6D77-3A20-533715BEDB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84469" y="4335931"/>
              <a:ext cx="228600" cy="228600"/>
            </a:xfrm>
            <a:prstGeom prst="rect">
              <a:avLst/>
            </a:prstGeom>
          </p:spPr>
        </p:pic>
      </p:grpSp>
      <p:pic>
        <p:nvPicPr>
          <p:cNvPr id="5" name="Picture 4" descr="A person standing in front of a blue wall&#10;&#10;Description automatically generated">
            <a:extLst>
              <a:ext uri="{FF2B5EF4-FFF2-40B4-BE49-F238E27FC236}">
                <a16:creationId xmlns:a16="http://schemas.microsoft.com/office/drawing/2014/main" id="{49CD5570-46C9-4424-C621-2FCE7ECEE187}"/>
              </a:ext>
            </a:extLst>
          </p:cNvPr>
          <p:cNvPicPr>
            <a:picLocks noChangeAspect="1"/>
          </p:cNvPicPr>
          <p:nvPr/>
        </p:nvPicPr>
        <p:blipFill>
          <a:blip r:embed="rId9"/>
          <a:stretch>
            <a:fillRect/>
          </a:stretch>
        </p:blipFill>
        <p:spPr>
          <a:xfrm>
            <a:off x="9870558" y="4465674"/>
            <a:ext cx="2321442" cy="2321442"/>
          </a:xfrm>
          <a:prstGeom prst="rect">
            <a:avLst/>
          </a:prstGeom>
        </p:spPr>
      </p:pic>
      <p:pic>
        <p:nvPicPr>
          <p:cNvPr id="2" name="Picture 1">
            <a:extLst>
              <a:ext uri="{FF2B5EF4-FFF2-40B4-BE49-F238E27FC236}">
                <a16:creationId xmlns:a16="http://schemas.microsoft.com/office/drawing/2014/main" id="{718D7FB4-9DE5-BA42-DEBB-7218E4F1BE67}"/>
              </a:ext>
            </a:extLst>
          </p:cNvPr>
          <p:cNvPicPr>
            <a:picLocks noChangeAspect="1"/>
          </p:cNvPicPr>
          <p:nvPr/>
        </p:nvPicPr>
        <p:blipFill>
          <a:blip r:embed="rId10"/>
          <a:stretch>
            <a:fillRect/>
          </a:stretch>
        </p:blipFill>
        <p:spPr>
          <a:xfrm>
            <a:off x="10107531" y="-2147"/>
            <a:ext cx="2086852" cy="2150774"/>
          </a:xfrm>
          <a:prstGeom prst="rect">
            <a:avLst/>
          </a:prstGeom>
        </p:spPr>
      </p:pic>
    </p:spTree>
    <p:extLst>
      <p:ext uri="{BB962C8B-B14F-4D97-AF65-F5344CB8AC3E}">
        <p14:creationId xmlns:p14="http://schemas.microsoft.com/office/powerpoint/2010/main" val="3741630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27F04A-E79E-4F0A-8A43-41255584E507}"/>
              </a:ext>
            </a:extLst>
          </p:cNvPr>
          <p:cNvPicPr>
            <a:picLocks noGrp="1" noChangeAspect="1"/>
          </p:cNvPicPr>
          <p:nvPr>
            <p:ph idx="4294967295"/>
          </p:nvPr>
        </p:nvPicPr>
        <p:blipFill>
          <a:blip r:embed="rId2"/>
          <a:stretch>
            <a:fillRect/>
          </a:stretch>
        </p:blipFill>
        <p:spPr>
          <a:xfrm>
            <a:off x="2219218" y="212333"/>
            <a:ext cx="8426450" cy="4351338"/>
          </a:xfrm>
          <a:prstGeom prst="rect">
            <a:avLst/>
          </a:prstGeom>
        </p:spPr>
      </p:pic>
      <p:sp>
        <p:nvSpPr>
          <p:cNvPr id="5" name="TextBox 4">
            <a:extLst>
              <a:ext uri="{FF2B5EF4-FFF2-40B4-BE49-F238E27FC236}">
                <a16:creationId xmlns:a16="http://schemas.microsoft.com/office/drawing/2014/main" id="{E10AD46D-6A02-4F8E-A3FC-CDA6132FE4B1}"/>
              </a:ext>
            </a:extLst>
          </p:cNvPr>
          <p:cNvSpPr txBox="1"/>
          <p:nvPr/>
        </p:nvSpPr>
        <p:spPr>
          <a:xfrm>
            <a:off x="688369" y="4674742"/>
            <a:ext cx="11301573" cy="1754326"/>
          </a:xfrm>
          <a:prstGeom prst="rect">
            <a:avLst/>
          </a:prstGeom>
          <a:noFill/>
        </p:spPr>
        <p:txBody>
          <a:bodyPr wrap="square" rtlCol="0">
            <a:spAutoFit/>
          </a:bodyPr>
          <a:lstStyle/>
          <a:p>
            <a:pPr marL="285750" indent="-285750">
              <a:buFont typeface="Arial" panose="020B0604020202020204" pitchFamily="34" charset="0"/>
              <a:buChar char="•"/>
            </a:pPr>
            <a:r>
              <a:rPr lang="en-SG"/>
              <a:t>Power BI Reports</a:t>
            </a:r>
          </a:p>
          <a:p>
            <a:pPr marL="285750" indent="-285750">
              <a:buFont typeface="Arial" panose="020B0604020202020204" pitchFamily="34" charset="0"/>
              <a:buChar char="•"/>
            </a:pPr>
            <a:r>
              <a:rPr lang="en-SG"/>
              <a:t>Power BI Dashboards</a:t>
            </a:r>
          </a:p>
          <a:p>
            <a:pPr marL="285750" indent="-285750">
              <a:buFont typeface="Arial" panose="020B0604020202020204" pitchFamily="34" charset="0"/>
              <a:buChar char="•"/>
            </a:pPr>
            <a:r>
              <a:rPr lang="en-SG"/>
              <a:t>Semantic Model</a:t>
            </a:r>
          </a:p>
          <a:p>
            <a:pPr marL="285750" indent="-285750">
              <a:buFont typeface="Arial" panose="020B0604020202020204" pitchFamily="34" charset="0"/>
              <a:buChar char="•"/>
            </a:pPr>
            <a:r>
              <a:rPr lang="en-SG"/>
              <a:t>Power BI Dataflows</a:t>
            </a:r>
          </a:p>
          <a:p>
            <a:pPr marL="285750" indent="-285750">
              <a:buFont typeface="Arial" panose="020B0604020202020204" pitchFamily="34" charset="0"/>
              <a:buChar char="•"/>
            </a:pPr>
            <a:r>
              <a:rPr lang="en-SG"/>
              <a:t>Power BI Report Server</a:t>
            </a:r>
          </a:p>
          <a:p>
            <a:pPr marL="285750" indent="-285750">
              <a:buFont typeface="Arial" panose="020B0604020202020204" pitchFamily="34" charset="0"/>
              <a:buChar char="•"/>
            </a:pPr>
            <a:endParaRPr lang="en-SG"/>
          </a:p>
        </p:txBody>
      </p:sp>
      <p:sp>
        <p:nvSpPr>
          <p:cNvPr id="6" name="TextBox 5">
            <a:extLst>
              <a:ext uri="{FF2B5EF4-FFF2-40B4-BE49-F238E27FC236}">
                <a16:creationId xmlns:a16="http://schemas.microsoft.com/office/drawing/2014/main" id="{45E9B60B-7807-4361-B9E6-7550319DA5F9}"/>
              </a:ext>
            </a:extLst>
          </p:cNvPr>
          <p:cNvSpPr txBox="1"/>
          <p:nvPr/>
        </p:nvSpPr>
        <p:spPr>
          <a:xfrm>
            <a:off x="688369" y="4089115"/>
            <a:ext cx="4941869" cy="369332"/>
          </a:xfrm>
          <a:prstGeom prst="rect">
            <a:avLst/>
          </a:prstGeom>
          <a:noFill/>
        </p:spPr>
        <p:txBody>
          <a:bodyPr wrap="square" rtlCol="0">
            <a:spAutoFit/>
          </a:bodyPr>
          <a:lstStyle/>
          <a:p>
            <a:r>
              <a:rPr lang="en-SG" b="1"/>
              <a:t>Components</a:t>
            </a:r>
          </a:p>
        </p:txBody>
      </p:sp>
    </p:spTree>
    <p:extLst>
      <p:ext uri="{BB962C8B-B14F-4D97-AF65-F5344CB8AC3E}">
        <p14:creationId xmlns:p14="http://schemas.microsoft.com/office/powerpoint/2010/main" val="78084183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FE3BDB5D-DD2C-4FC9-8774-74F119ECA3C5}"/>
              </a:ext>
            </a:extLst>
          </p:cNvPr>
          <p:cNvPicPr>
            <a:picLocks noGrp="1" noChangeAspect="1"/>
          </p:cNvPicPr>
          <p:nvPr>
            <p:ph idx="4294967295"/>
          </p:nvPr>
        </p:nvPicPr>
        <p:blipFill>
          <a:blip r:embed="rId2"/>
          <a:stretch>
            <a:fillRect/>
          </a:stretch>
        </p:blipFill>
        <p:spPr>
          <a:xfrm>
            <a:off x="0" y="0"/>
            <a:ext cx="12215842" cy="6861399"/>
          </a:xfrm>
          <a:prstGeom prst="rect">
            <a:avLst/>
          </a:prstGeom>
        </p:spPr>
      </p:pic>
      <p:pic>
        <p:nvPicPr>
          <p:cNvPr id="6" name="Picture 5">
            <a:extLst>
              <a:ext uri="{FF2B5EF4-FFF2-40B4-BE49-F238E27FC236}">
                <a16:creationId xmlns:a16="http://schemas.microsoft.com/office/drawing/2014/main" id="{28F1E035-3B7C-4B44-83C4-9EA515145EA7}"/>
              </a:ext>
            </a:extLst>
          </p:cNvPr>
          <p:cNvPicPr>
            <a:picLocks noChangeAspect="1"/>
          </p:cNvPicPr>
          <p:nvPr/>
        </p:nvPicPr>
        <p:blipFill>
          <a:blip r:embed="rId3"/>
          <a:stretch>
            <a:fillRect/>
          </a:stretch>
        </p:blipFill>
        <p:spPr>
          <a:xfrm>
            <a:off x="6506324" y="6072027"/>
            <a:ext cx="5780926" cy="785973"/>
          </a:xfrm>
          <a:prstGeom prst="rect">
            <a:avLst/>
          </a:prstGeom>
        </p:spPr>
      </p:pic>
    </p:spTree>
    <p:extLst>
      <p:ext uri="{BB962C8B-B14F-4D97-AF65-F5344CB8AC3E}">
        <p14:creationId xmlns:p14="http://schemas.microsoft.com/office/powerpoint/2010/main" val="38620262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FFA41-B96D-4C54-B465-B182C9375A22}"/>
              </a:ext>
            </a:extLst>
          </p:cNvPr>
          <p:cNvSpPr>
            <a:spLocks noGrp="1"/>
          </p:cNvSpPr>
          <p:nvPr>
            <p:ph type="title"/>
          </p:nvPr>
        </p:nvSpPr>
        <p:spPr>
          <a:xfrm>
            <a:off x="581346" y="1695235"/>
            <a:ext cx="10515600" cy="575353"/>
          </a:xfrm>
        </p:spPr>
        <p:txBody>
          <a:bodyPr>
            <a:noAutofit/>
          </a:bodyPr>
          <a:lstStyle/>
          <a:p>
            <a:r>
              <a:rPr lang="en-SG" sz="2400" i="1"/>
              <a:t>Installing Power BI Desktop			</a:t>
            </a:r>
          </a:p>
        </p:txBody>
      </p:sp>
      <p:sp>
        <p:nvSpPr>
          <p:cNvPr id="3" name="Content Placeholder 2">
            <a:extLst>
              <a:ext uri="{FF2B5EF4-FFF2-40B4-BE49-F238E27FC236}">
                <a16:creationId xmlns:a16="http://schemas.microsoft.com/office/drawing/2014/main" id="{09EDA2BC-BAF2-40B9-8B89-8DB4D801B55E}"/>
              </a:ext>
            </a:extLst>
          </p:cNvPr>
          <p:cNvSpPr>
            <a:spLocks noGrp="1"/>
          </p:cNvSpPr>
          <p:nvPr>
            <p:ph idx="1"/>
          </p:nvPr>
        </p:nvSpPr>
        <p:spPr>
          <a:xfrm>
            <a:off x="612168" y="2404153"/>
            <a:ext cx="10515600" cy="1656334"/>
          </a:xfrm>
        </p:spPr>
        <p:txBody>
          <a:bodyPr/>
          <a:lstStyle/>
          <a:p>
            <a:r>
              <a:rPr lang="en-SG"/>
              <a:t>Two ways to get it</a:t>
            </a:r>
          </a:p>
          <a:p>
            <a:pPr marL="571500" indent="-571500">
              <a:buFont typeface="+mj-lt"/>
              <a:buAutoNum type="romanLcPeriod"/>
            </a:pPr>
            <a:r>
              <a:rPr lang="en-SG"/>
              <a:t>Download the Power BI Desktop exe file</a:t>
            </a:r>
          </a:p>
          <a:p>
            <a:pPr marL="571500" indent="-571500">
              <a:buFont typeface="+mj-lt"/>
              <a:buAutoNum type="romanLcPeriod"/>
            </a:pPr>
            <a:r>
              <a:rPr lang="en-SG"/>
              <a:t>Download from Microsoft Store – Preferred </a:t>
            </a:r>
          </a:p>
          <a:p>
            <a:pPr marL="0" indent="0">
              <a:buNone/>
            </a:pPr>
            <a:endParaRPr lang="en-SG"/>
          </a:p>
        </p:txBody>
      </p:sp>
      <p:sp>
        <p:nvSpPr>
          <p:cNvPr id="5" name="TextBox 4">
            <a:extLst>
              <a:ext uri="{FF2B5EF4-FFF2-40B4-BE49-F238E27FC236}">
                <a16:creationId xmlns:a16="http://schemas.microsoft.com/office/drawing/2014/main" id="{7D1038AC-089C-410C-AAD3-69824F093D37}"/>
              </a:ext>
            </a:extLst>
          </p:cNvPr>
          <p:cNvSpPr txBox="1"/>
          <p:nvPr/>
        </p:nvSpPr>
        <p:spPr>
          <a:xfrm>
            <a:off x="636998" y="760288"/>
            <a:ext cx="10191964" cy="707886"/>
          </a:xfrm>
          <a:prstGeom prst="rect">
            <a:avLst/>
          </a:prstGeom>
          <a:noFill/>
        </p:spPr>
        <p:txBody>
          <a:bodyPr wrap="square" rtlCol="0">
            <a:spAutoFit/>
          </a:bodyPr>
          <a:lstStyle/>
          <a:p>
            <a:r>
              <a:rPr lang="en-SG" sz="4000">
                <a:latin typeface="+mj-lt"/>
              </a:rPr>
              <a:t>Developing Reports </a:t>
            </a:r>
          </a:p>
        </p:txBody>
      </p:sp>
    </p:spTree>
    <p:extLst>
      <p:ext uri="{BB962C8B-B14F-4D97-AF65-F5344CB8AC3E}">
        <p14:creationId xmlns:p14="http://schemas.microsoft.com/office/powerpoint/2010/main" val="33979724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B29E5-7339-4324-8B31-BC9F7C06610C}"/>
              </a:ext>
            </a:extLst>
          </p:cNvPr>
          <p:cNvSpPr>
            <a:spLocks noGrp="1"/>
          </p:cNvSpPr>
          <p:nvPr>
            <p:ph type="title"/>
          </p:nvPr>
        </p:nvSpPr>
        <p:spPr/>
        <p:txBody>
          <a:bodyPr>
            <a:normAutofit/>
          </a:bodyPr>
          <a:lstStyle/>
          <a:p>
            <a:r>
              <a:rPr lang="en-SG" sz="3500" b="1"/>
              <a:t>Steps involved in creating Power BI Reports/Dashboards</a:t>
            </a:r>
          </a:p>
        </p:txBody>
      </p:sp>
      <p:sp>
        <p:nvSpPr>
          <p:cNvPr id="3" name="Content Placeholder 2">
            <a:extLst>
              <a:ext uri="{FF2B5EF4-FFF2-40B4-BE49-F238E27FC236}">
                <a16:creationId xmlns:a16="http://schemas.microsoft.com/office/drawing/2014/main" id="{7F550CB9-12C7-40CE-AD35-6936D8B87CCC}"/>
              </a:ext>
            </a:extLst>
          </p:cNvPr>
          <p:cNvSpPr>
            <a:spLocks noGrp="1"/>
          </p:cNvSpPr>
          <p:nvPr>
            <p:ph idx="1"/>
          </p:nvPr>
        </p:nvSpPr>
        <p:spPr>
          <a:xfrm>
            <a:off x="838199" y="1485900"/>
            <a:ext cx="6600825" cy="4236807"/>
          </a:xfrm>
        </p:spPr>
        <p:txBody>
          <a:bodyPr/>
          <a:lstStyle/>
          <a:p>
            <a:r>
              <a:rPr lang="en-SG" i="1"/>
              <a:t>Getting Data from data source</a:t>
            </a:r>
          </a:p>
          <a:p>
            <a:r>
              <a:rPr lang="en-SG" i="1"/>
              <a:t>Cleaning the Data</a:t>
            </a:r>
          </a:p>
          <a:p>
            <a:r>
              <a:rPr lang="en-SG" i="1"/>
              <a:t>Model the data</a:t>
            </a:r>
          </a:p>
          <a:p>
            <a:r>
              <a:rPr lang="en-SG" i="1"/>
              <a:t>Visualize the Data</a:t>
            </a:r>
          </a:p>
          <a:p>
            <a:r>
              <a:rPr lang="en-SG" i="1"/>
              <a:t>Publish the Report to Power BI Service</a:t>
            </a:r>
          </a:p>
          <a:p>
            <a:r>
              <a:rPr lang="en-SG" i="1"/>
              <a:t>Sharing the Report</a:t>
            </a:r>
          </a:p>
          <a:p>
            <a:r>
              <a:rPr lang="en-SG" i="1"/>
              <a:t>Create dashboards by pining the visuals</a:t>
            </a:r>
          </a:p>
        </p:txBody>
      </p:sp>
    </p:spTree>
    <p:extLst>
      <p:ext uri="{BB962C8B-B14F-4D97-AF65-F5344CB8AC3E}">
        <p14:creationId xmlns:p14="http://schemas.microsoft.com/office/powerpoint/2010/main" val="1650775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F533-ADBC-4B95-BE91-2D328DC1FB74}"/>
              </a:ext>
            </a:extLst>
          </p:cNvPr>
          <p:cNvSpPr>
            <a:spLocks noGrp="1"/>
          </p:cNvSpPr>
          <p:nvPr>
            <p:ph type="title"/>
          </p:nvPr>
        </p:nvSpPr>
        <p:spPr>
          <a:xfrm>
            <a:off x="838200" y="365126"/>
            <a:ext cx="10515600" cy="467082"/>
          </a:xfrm>
        </p:spPr>
        <p:txBody>
          <a:bodyPr>
            <a:normAutofit fontScale="90000"/>
          </a:bodyPr>
          <a:lstStyle/>
          <a:p>
            <a:r>
              <a:rPr lang="en-SG"/>
              <a:t>Connecting Data source</a:t>
            </a:r>
          </a:p>
        </p:txBody>
      </p:sp>
      <p:sp>
        <p:nvSpPr>
          <p:cNvPr id="3" name="Content Placeholder 2">
            <a:extLst>
              <a:ext uri="{FF2B5EF4-FFF2-40B4-BE49-F238E27FC236}">
                <a16:creationId xmlns:a16="http://schemas.microsoft.com/office/drawing/2014/main" id="{FD520AD4-B55A-4039-AE18-B35C6F7A3A67}"/>
              </a:ext>
            </a:extLst>
          </p:cNvPr>
          <p:cNvSpPr>
            <a:spLocks noGrp="1"/>
          </p:cNvSpPr>
          <p:nvPr>
            <p:ph idx="1"/>
          </p:nvPr>
        </p:nvSpPr>
        <p:spPr>
          <a:xfrm>
            <a:off x="544530" y="1181529"/>
            <a:ext cx="3071973" cy="4150760"/>
          </a:xfrm>
        </p:spPr>
        <p:txBody>
          <a:bodyPr>
            <a:normAutofit/>
          </a:bodyPr>
          <a:lstStyle/>
          <a:p>
            <a:r>
              <a:rPr lang="en-SG"/>
              <a:t>Ways to connect to the different connectors available in Power BI</a:t>
            </a:r>
          </a:p>
          <a:p>
            <a:r>
              <a:rPr lang="en-SG"/>
              <a:t>There are 120 + data sources available from which you can choose from</a:t>
            </a:r>
          </a:p>
          <a:p>
            <a:endParaRPr lang="en-SG"/>
          </a:p>
          <a:p>
            <a:endParaRPr lang="en-SG"/>
          </a:p>
        </p:txBody>
      </p:sp>
      <p:pic>
        <p:nvPicPr>
          <p:cNvPr id="5" name="Picture 4">
            <a:extLst>
              <a:ext uri="{FF2B5EF4-FFF2-40B4-BE49-F238E27FC236}">
                <a16:creationId xmlns:a16="http://schemas.microsoft.com/office/drawing/2014/main" id="{082DCBC6-7A89-4944-BAC8-F0D4A210C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340" y="1284269"/>
            <a:ext cx="7622233" cy="4600225"/>
          </a:xfrm>
          <a:prstGeom prst="rect">
            <a:avLst/>
          </a:prstGeom>
        </p:spPr>
      </p:pic>
      <p:pic>
        <p:nvPicPr>
          <p:cNvPr id="6" name="Picture 5">
            <a:extLst>
              <a:ext uri="{FF2B5EF4-FFF2-40B4-BE49-F238E27FC236}">
                <a16:creationId xmlns:a16="http://schemas.microsoft.com/office/drawing/2014/main" id="{7BD0334B-FAC7-4FD4-9078-57B6F00063C8}"/>
              </a:ext>
            </a:extLst>
          </p:cNvPr>
          <p:cNvPicPr>
            <a:picLocks noChangeAspect="1"/>
          </p:cNvPicPr>
          <p:nvPr/>
        </p:nvPicPr>
        <p:blipFill>
          <a:blip r:embed="rId3"/>
          <a:stretch>
            <a:fillRect/>
          </a:stretch>
        </p:blipFill>
        <p:spPr>
          <a:xfrm>
            <a:off x="6411074" y="6102848"/>
            <a:ext cx="5780926" cy="755151"/>
          </a:xfrm>
          <a:prstGeom prst="rect">
            <a:avLst/>
          </a:prstGeom>
        </p:spPr>
      </p:pic>
    </p:spTree>
    <p:extLst>
      <p:ext uri="{BB962C8B-B14F-4D97-AF65-F5344CB8AC3E}">
        <p14:creationId xmlns:p14="http://schemas.microsoft.com/office/powerpoint/2010/main" val="477312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F533-ADBC-4B95-BE91-2D328DC1FB74}"/>
              </a:ext>
            </a:extLst>
          </p:cNvPr>
          <p:cNvSpPr>
            <a:spLocks noGrp="1"/>
          </p:cNvSpPr>
          <p:nvPr>
            <p:ph type="title"/>
          </p:nvPr>
        </p:nvSpPr>
        <p:spPr>
          <a:xfrm>
            <a:off x="885825" y="365126"/>
            <a:ext cx="10469563" cy="631468"/>
          </a:xfrm>
        </p:spPr>
        <p:txBody>
          <a:bodyPr>
            <a:normAutofit/>
          </a:bodyPr>
          <a:lstStyle/>
          <a:p>
            <a:r>
              <a:rPr lang="en-SG" sz="3600" b="1"/>
              <a:t>Choosing import modes </a:t>
            </a:r>
            <a:endParaRPr lang="en-SG"/>
          </a:p>
        </p:txBody>
      </p:sp>
      <p:sp>
        <p:nvSpPr>
          <p:cNvPr id="7" name="Text Placeholder 6">
            <a:extLst>
              <a:ext uri="{FF2B5EF4-FFF2-40B4-BE49-F238E27FC236}">
                <a16:creationId xmlns:a16="http://schemas.microsoft.com/office/drawing/2014/main" id="{3EDC0A4B-7827-423F-BEDD-8EF472402778}"/>
              </a:ext>
            </a:extLst>
          </p:cNvPr>
          <p:cNvSpPr>
            <a:spLocks noGrp="1"/>
          </p:cNvSpPr>
          <p:nvPr>
            <p:ph type="body" idx="1"/>
          </p:nvPr>
        </p:nvSpPr>
        <p:spPr>
          <a:xfrm>
            <a:off x="735013" y="1038652"/>
            <a:ext cx="5157787" cy="472611"/>
          </a:xfrm>
        </p:spPr>
        <p:txBody>
          <a:bodyPr>
            <a:normAutofit fontScale="70000" lnSpcReduction="20000"/>
          </a:bodyPr>
          <a:lstStyle/>
          <a:p>
            <a:r>
              <a:rPr lang="en-SG"/>
              <a:t>Import Mode					</a:t>
            </a:r>
          </a:p>
        </p:txBody>
      </p:sp>
      <p:sp>
        <p:nvSpPr>
          <p:cNvPr id="8" name="Content Placeholder 7">
            <a:extLst>
              <a:ext uri="{FF2B5EF4-FFF2-40B4-BE49-F238E27FC236}">
                <a16:creationId xmlns:a16="http://schemas.microsoft.com/office/drawing/2014/main" id="{B1BB1A87-821D-4D22-A11C-6504A5B70574}"/>
              </a:ext>
            </a:extLst>
          </p:cNvPr>
          <p:cNvSpPr>
            <a:spLocks noGrp="1"/>
          </p:cNvSpPr>
          <p:nvPr>
            <p:ph sz="half" idx="2"/>
          </p:nvPr>
        </p:nvSpPr>
        <p:spPr>
          <a:xfrm>
            <a:off x="666751" y="1371601"/>
            <a:ext cx="5055956" cy="3981236"/>
          </a:xfrm>
        </p:spPr>
        <p:txBody>
          <a:bodyPr>
            <a:normAutofit fontScale="92500" lnSpcReduction="20000"/>
          </a:bodyPr>
          <a:lstStyle/>
          <a:p>
            <a:r>
              <a:rPr lang="en-SG" sz="2000"/>
              <a:t>Data is imported into Power BI and preferred mode in most scenarios</a:t>
            </a:r>
          </a:p>
          <a:p>
            <a:pPr marL="0" indent="0">
              <a:buNone/>
            </a:pPr>
            <a:endParaRPr lang="en-SG" sz="2000"/>
          </a:p>
          <a:p>
            <a:r>
              <a:rPr lang="en-US" sz="2000"/>
              <a:t>Stores a snapshot of data in the report, which can be refreshed at scheduled intervals</a:t>
            </a:r>
            <a:r>
              <a:rPr lang="en-US" sz="2000" b="1"/>
              <a:t>.</a:t>
            </a:r>
          </a:p>
          <a:p>
            <a:endParaRPr lang="en-US" sz="2000"/>
          </a:p>
          <a:p>
            <a:r>
              <a:rPr lang="en-US" sz="2000"/>
              <a:t>Data is the source is not modified with any ETL operations</a:t>
            </a:r>
          </a:p>
          <a:p>
            <a:endParaRPr lang="en-US" sz="2000"/>
          </a:p>
          <a:p>
            <a:r>
              <a:rPr lang="en-US" sz="2000"/>
              <a:t>Faster performance as it used Vertipaq storage engines </a:t>
            </a:r>
          </a:p>
          <a:p>
            <a:endParaRPr lang="en-US" sz="2000"/>
          </a:p>
          <a:p>
            <a:r>
              <a:rPr lang="en-US" sz="2000"/>
              <a:t>Do note the data volume limitations for import</a:t>
            </a:r>
            <a:endParaRPr lang="en-SG" sz="2000"/>
          </a:p>
        </p:txBody>
      </p:sp>
      <p:sp>
        <p:nvSpPr>
          <p:cNvPr id="9" name="Text Placeholder 8">
            <a:extLst>
              <a:ext uri="{FF2B5EF4-FFF2-40B4-BE49-F238E27FC236}">
                <a16:creationId xmlns:a16="http://schemas.microsoft.com/office/drawing/2014/main" id="{866A63C1-8C78-4BE4-9F66-446FCE60463A}"/>
              </a:ext>
            </a:extLst>
          </p:cNvPr>
          <p:cNvSpPr>
            <a:spLocks noGrp="1"/>
          </p:cNvSpPr>
          <p:nvPr>
            <p:ph type="body" sz="quarter" idx="3"/>
          </p:nvPr>
        </p:nvSpPr>
        <p:spPr>
          <a:xfrm>
            <a:off x="6086475" y="960955"/>
            <a:ext cx="5183188" cy="359595"/>
          </a:xfrm>
        </p:spPr>
        <p:txBody>
          <a:bodyPr>
            <a:normAutofit fontScale="70000" lnSpcReduction="20000"/>
          </a:bodyPr>
          <a:lstStyle/>
          <a:p>
            <a:r>
              <a:rPr lang="en-SG"/>
              <a:t>Direct Query</a:t>
            </a:r>
          </a:p>
        </p:txBody>
      </p:sp>
      <p:sp>
        <p:nvSpPr>
          <p:cNvPr id="10" name="Content Placeholder 9">
            <a:extLst>
              <a:ext uri="{FF2B5EF4-FFF2-40B4-BE49-F238E27FC236}">
                <a16:creationId xmlns:a16="http://schemas.microsoft.com/office/drawing/2014/main" id="{C6BED4CC-A01D-4281-9D15-E937BDAB9EB1}"/>
              </a:ext>
            </a:extLst>
          </p:cNvPr>
          <p:cNvSpPr>
            <a:spLocks noGrp="1"/>
          </p:cNvSpPr>
          <p:nvPr>
            <p:ph sz="quarter" idx="4"/>
          </p:nvPr>
        </p:nvSpPr>
        <p:spPr>
          <a:xfrm>
            <a:off x="6172199" y="1294543"/>
            <a:ext cx="5067729" cy="3935003"/>
          </a:xfrm>
        </p:spPr>
        <p:txBody>
          <a:bodyPr>
            <a:normAutofit fontScale="92500" lnSpcReduction="20000"/>
          </a:bodyPr>
          <a:lstStyle/>
          <a:p>
            <a:r>
              <a:rPr lang="en-US" sz="2000"/>
              <a:t>Allows users to directly query data from a connected data source </a:t>
            </a:r>
          </a:p>
          <a:p>
            <a:endParaRPr lang="en-US" sz="2000"/>
          </a:p>
          <a:p>
            <a:r>
              <a:rPr lang="en-US" sz="2000"/>
              <a:t>It is best suited for Real Time Analytics</a:t>
            </a:r>
          </a:p>
          <a:p>
            <a:pPr marL="0" indent="0">
              <a:buNone/>
            </a:pPr>
            <a:endParaRPr lang="en-US" sz="2000"/>
          </a:p>
          <a:p>
            <a:r>
              <a:rPr lang="en-US" sz="2000"/>
              <a:t>Data in the source is modified with any ETL operations</a:t>
            </a:r>
          </a:p>
          <a:p>
            <a:endParaRPr lang="en-SG" sz="2000"/>
          </a:p>
          <a:p>
            <a:r>
              <a:rPr lang="en-SG" sz="2000"/>
              <a:t>Slower performance when compared and mainly depends on the underlying data source</a:t>
            </a:r>
          </a:p>
          <a:p>
            <a:endParaRPr lang="en-SG" sz="2000"/>
          </a:p>
          <a:p>
            <a:r>
              <a:rPr lang="en-SG" sz="2000"/>
              <a:t>A limit of 1 million rows can be returned in any query</a:t>
            </a:r>
          </a:p>
        </p:txBody>
      </p:sp>
      <p:sp>
        <p:nvSpPr>
          <p:cNvPr id="11" name="TextBox 10">
            <a:extLst>
              <a:ext uri="{FF2B5EF4-FFF2-40B4-BE49-F238E27FC236}">
                <a16:creationId xmlns:a16="http://schemas.microsoft.com/office/drawing/2014/main" id="{EF117AEA-9733-40DD-97A0-9FA37F365AD9}"/>
              </a:ext>
            </a:extLst>
          </p:cNvPr>
          <p:cNvSpPr txBox="1"/>
          <p:nvPr/>
        </p:nvSpPr>
        <p:spPr>
          <a:xfrm>
            <a:off x="734923" y="5266255"/>
            <a:ext cx="11353800" cy="646331"/>
          </a:xfrm>
          <a:prstGeom prst="rect">
            <a:avLst/>
          </a:prstGeom>
          <a:noFill/>
        </p:spPr>
        <p:txBody>
          <a:bodyPr wrap="square" rtlCol="0">
            <a:spAutoFit/>
          </a:bodyPr>
          <a:lstStyle/>
          <a:p>
            <a:pPr marL="285750" indent="-285750">
              <a:buFont typeface="Wingdings" panose="05000000000000000000" pitchFamily="2" charset="2"/>
              <a:buChar char="q"/>
            </a:pPr>
            <a:r>
              <a:rPr lang="en-SG"/>
              <a:t>Live Connection connects to the reports using Semantic Model</a:t>
            </a:r>
          </a:p>
          <a:p>
            <a:pPr marL="285750" indent="-285750">
              <a:buFont typeface="Wingdings" panose="05000000000000000000" pitchFamily="2" charset="2"/>
              <a:buChar char="q"/>
            </a:pPr>
            <a:r>
              <a:rPr lang="en-SG"/>
              <a:t>Lastly choosing import mode may depend on business needs and you can combine both making Dual Mode</a:t>
            </a:r>
          </a:p>
        </p:txBody>
      </p:sp>
    </p:spTree>
    <p:extLst>
      <p:ext uri="{BB962C8B-B14F-4D97-AF65-F5344CB8AC3E}">
        <p14:creationId xmlns:p14="http://schemas.microsoft.com/office/powerpoint/2010/main" val="19561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7B6B-ECD8-49F5-975D-6D1049364E2D}"/>
              </a:ext>
            </a:extLst>
          </p:cNvPr>
          <p:cNvSpPr>
            <a:spLocks noGrp="1"/>
          </p:cNvSpPr>
          <p:nvPr>
            <p:ph type="title"/>
          </p:nvPr>
        </p:nvSpPr>
        <p:spPr/>
        <p:txBody>
          <a:bodyPr/>
          <a:lstStyle/>
          <a:p>
            <a:r>
              <a:rPr lang="en-SG"/>
              <a:t>Data preparation and modelling</a:t>
            </a:r>
          </a:p>
        </p:txBody>
      </p:sp>
      <p:sp>
        <p:nvSpPr>
          <p:cNvPr id="3" name="Content Placeholder 2">
            <a:extLst>
              <a:ext uri="{FF2B5EF4-FFF2-40B4-BE49-F238E27FC236}">
                <a16:creationId xmlns:a16="http://schemas.microsoft.com/office/drawing/2014/main" id="{470FA4D3-34DC-44FE-AA52-E6603E68197B}"/>
              </a:ext>
            </a:extLst>
          </p:cNvPr>
          <p:cNvSpPr>
            <a:spLocks noGrp="1"/>
          </p:cNvSpPr>
          <p:nvPr>
            <p:ph idx="1"/>
          </p:nvPr>
        </p:nvSpPr>
        <p:spPr/>
        <p:txBody>
          <a:bodyPr/>
          <a:lstStyle/>
          <a:p>
            <a:r>
              <a:rPr lang="en-SG"/>
              <a:t>Once data is loaded in to PBI, necessary ETL transformations are performed using Power Query</a:t>
            </a:r>
          </a:p>
          <a:p>
            <a:r>
              <a:rPr lang="en-SG"/>
              <a:t>Create relationships between tables</a:t>
            </a:r>
          </a:p>
          <a:p>
            <a:r>
              <a:rPr lang="en-SG"/>
              <a:t>Star Schema design principle</a:t>
            </a:r>
          </a:p>
          <a:p>
            <a:r>
              <a:rPr lang="en-SG"/>
              <a:t>Creating Measures</a:t>
            </a:r>
          </a:p>
          <a:p>
            <a:r>
              <a:rPr lang="en-SG"/>
              <a:t>Calculated Column</a:t>
            </a:r>
          </a:p>
          <a:p>
            <a:r>
              <a:rPr lang="en-SG"/>
              <a:t>Calculated table</a:t>
            </a:r>
          </a:p>
          <a:p>
            <a:endParaRPr lang="en-SG"/>
          </a:p>
        </p:txBody>
      </p:sp>
    </p:spTree>
    <p:extLst>
      <p:ext uri="{BB962C8B-B14F-4D97-AF65-F5344CB8AC3E}">
        <p14:creationId xmlns:p14="http://schemas.microsoft.com/office/powerpoint/2010/main" val="384687573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93F0D-8025-4993-9280-B4D5B8D4DEFC}"/>
              </a:ext>
            </a:extLst>
          </p:cNvPr>
          <p:cNvSpPr>
            <a:spLocks noGrp="1"/>
          </p:cNvSpPr>
          <p:nvPr>
            <p:ph type="title"/>
          </p:nvPr>
        </p:nvSpPr>
        <p:spPr>
          <a:xfrm>
            <a:off x="3524250" y="365126"/>
            <a:ext cx="7829550" cy="641742"/>
          </a:xfrm>
        </p:spPr>
        <p:txBody>
          <a:bodyPr>
            <a:normAutofit/>
          </a:bodyPr>
          <a:lstStyle/>
          <a:p>
            <a:r>
              <a:rPr lang="en-SG" sz="3000" b="1"/>
              <a:t>Understanding the Relationships</a:t>
            </a:r>
          </a:p>
        </p:txBody>
      </p:sp>
      <p:sp>
        <p:nvSpPr>
          <p:cNvPr id="3" name="Content Placeholder 2">
            <a:extLst>
              <a:ext uri="{FF2B5EF4-FFF2-40B4-BE49-F238E27FC236}">
                <a16:creationId xmlns:a16="http://schemas.microsoft.com/office/drawing/2014/main" id="{741D5B35-3619-400E-A77D-678C73314C87}"/>
              </a:ext>
            </a:extLst>
          </p:cNvPr>
          <p:cNvSpPr>
            <a:spLocks noGrp="1"/>
          </p:cNvSpPr>
          <p:nvPr>
            <p:ph idx="1"/>
          </p:nvPr>
        </p:nvSpPr>
        <p:spPr>
          <a:xfrm>
            <a:off x="838200" y="1362075"/>
            <a:ext cx="10515600" cy="4814888"/>
          </a:xfrm>
        </p:spPr>
        <p:txBody>
          <a:bodyPr/>
          <a:lstStyle/>
          <a:p>
            <a:r>
              <a:rPr lang="en-SG"/>
              <a:t>Relationships play a crucial role in any model design</a:t>
            </a:r>
          </a:p>
          <a:p>
            <a:r>
              <a:rPr lang="en-SG"/>
              <a:t>Power BI attempts to identify the relationships when data is loaded</a:t>
            </a:r>
          </a:p>
          <a:p>
            <a:r>
              <a:rPr lang="en-SG"/>
              <a:t>Relationships can be manged from Manage Relationships in Power BI Desktop</a:t>
            </a:r>
          </a:p>
          <a:p>
            <a:r>
              <a:rPr lang="en-SG"/>
              <a:t>Cardinality and cross filter direction play an important role in filtering your dataset.</a:t>
            </a:r>
          </a:p>
          <a:p>
            <a:endParaRPr lang="en-SG"/>
          </a:p>
          <a:p>
            <a:endParaRPr lang="en-SG"/>
          </a:p>
          <a:p>
            <a:endParaRPr lang="en-SG"/>
          </a:p>
        </p:txBody>
      </p:sp>
    </p:spTree>
    <p:extLst>
      <p:ext uri="{BB962C8B-B14F-4D97-AF65-F5344CB8AC3E}">
        <p14:creationId xmlns:p14="http://schemas.microsoft.com/office/powerpoint/2010/main" val="254405299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3783-022E-49E2-82BF-2F45124EDD4C}"/>
              </a:ext>
            </a:extLst>
          </p:cNvPr>
          <p:cNvSpPr>
            <a:spLocks noGrp="1"/>
          </p:cNvSpPr>
          <p:nvPr>
            <p:ph type="title"/>
          </p:nvPr>
        </p:nvSpPr>
        <p:spPr>
          <a:xfrm>
            <a:off x="838200" y="365125"/>
            <a:ext cx="10515600" cy="682839"/>
          </a:xfrm>
        </p:spPr>
        <p:txBody>
          <a:bodyPr>
            <a:normAutofit/>
          </a:bodyPr>
          <a:lstStyle/>
          <a:p>
            <a:r>
              <a:rPr lang="en-SG" sz="3000" b="1"/>
              <a:t>Star Schema Design</a:t>
            </a:r>
          </a:p>
        </p:txBody>
      </p:sp>
      <p:sp>
        <p:nvSpPr>
          <p:cNvPr id="5" name="TextBox 4">
            <a:extLst>
              <a:ext uri="{FF2B5EF4-FFF2-40B4-BE49-F238E27FC236}">
                <a16:creationId xmlns:a16="http://schemas.microsoft.com/office/drawing/2014/main" id="{0382FBA8-FA74-4B40-BB66-39B0085B473E}"/>
              </a:ext>
            </a:extLst>
          </p:cNvPr>
          <p:cNvSpPr txBox="1"/>
          <p:nvPr/>
        </p:nvSpPr>
        <p:spPr>
          <a:xfrm>
            <a:off x="323850" y="971550"/>
            <a:ext cx="4476750" cy="5076825"/>
          </a:xfrm>
          <a:prstGeom prst="rect">
            <a:avLst/>
          </a:prstGeom>
          <a:noFill/>
        </p:spPr>
        <p:txBody>
          <a:bodyPr wrap="square" rtlCol="0">
            <a:spAutoFit/>
          </a:bodyPr>
          <a:lstStyle/>
          <a:p>
            <a:endParaRPr lang="en-SG"/>
          </a:p>
        </p:txBody>
      </p:sp>
      <p:pic>
        <p:nvPicPr>
          <p:cNvPr id="3074" name="Picture 2" descr="Image shows a conceptual illustration of a star schema.">
            <a:extLst>
              <a:ext uri="{FF2B5EF4-FFF2-40B4-BE49-F238E27FC236}">
                <a16:creationId xmlns:a16="http://schemas.microsoft.com/office/drawing/2014/main" id="{62F4898B-E553-43AF-B2D1-B54901533F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81575" y="0"/>
            <a:ext cx="72104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39E939C-AB34-40A0-B454-C601ED5BCD82}"/>
              </a:ext>
            </a:extLst>
          </p:cNvPr>
          <p:cNvSpPr txBox="1"/>
          <p:nvPr/>
        </p:nvSpPr>
        <p:spPr>
          <a:xfrm>
            <a:off x="247650" y="1600200"/>
            <a:ext cx="4429125" cy="3970318"/>
          </a:xfrm>
          <a:prstGeom prst="rect">
            <a:avLst/>
          </a:prstGeom>
          <a:noFill/>
        </p:spPr>
        <p:txBody>
          <a:bodyPr wrap="square" rtlCol="0">
            <a:spAutoFit/>
          </a:bodyPr>
          <a:lstStyle/>
          <a:p>
            <a:pPr marL="285750" indent="-285750">
              <a:buFont typeface="Arial" panose="020B0604020202020204" pitchFamily="34" charset="0"/>
              <a:buChar char="•"/>
            </a:pPr>
            <a:r>
              <a:rPr lang="en-SG"/>
              <a:t>Star schema requires model tables to be classified as Fact and Dimension tables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It is only determined by the Relationships</a:t>
            </a:r>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US"/>
              <a:t>1. Dimension tables support </a:t>
            </a:r>
            <a:r>
              <a:rPr lang="en-US" i="1"/>
              <a:t>filtering</a:t>
            </a:r>
            <a:r>
              <a:rPr lang="en-US"/>
              <a:t> and </a:t>
            </a:r>
            <a:r>
              <a:rPr lang="en-US" i="1"/>
              <a:t>grouping</a:t>
            </a:r>
            <a:endParaRPr lang="en-US"/>
          </a:p>
          <a:p>
            <a:r>
              <a:rPr lang="en-US"/>
              <a:t>      2. Fact tables support </a:t>
            </a:r>
            <a:r>
              <a:rPr lang="en-US" i="1"/>
              <a:t>summarization</a:t>
            </a:r>
            <a:endParaRPr lang="en-US"/>
          </a:p>
          <a:p>
            <a:pPr marL="285750" indent="-285750">
              <a:buFont typeface="Arial" panose="020B0604020202020204" pitchFamily="34" charset="0"/>
              <a:buChar char="•"/>
            </a:pPr>
            <a:endParaRPr lang="en-SG"/>
          </a:p>
          <a:p>
            <a:pPr marL="285750" indent="-285750">
              <a:buFont typeface="Arial" panose="020B0604020202020204" pitchFamily="34" charset="0"/>
              <a:buChar char="•"/>
            </a:pPr>
            <a:endParaRPr lang="en-SG"/>
          </a:p>
          <a:p>
            <a:pPr marL="285750" indent="-285750">
              <a:buFont typeface="Arial" panose="020B0604020202020204" pitchFamily="34" charset="0"/>
              <a:buChar char="•"/>
            </a:pPr>
            <a:r>
              <a:rPr lang="en-SG"/>
              <a:t>Star Schema Models are optimized for performance and usability</a:t>
            </a:r>
          </a:p>
          <a:p>
            <a:pPr marL="285750" indent="-285750">
              <a:buFont typeface="Arial" panose="020B0604020202020204" pitchFamily="34" charset="0"/>
              <a:buChar char="•"/>
            </a:pPr>
            <a:endParaRPr lang="en-SG"/>
          </a:p>
          <a:p>
            <a:pPr marL="285750" indent="-285750">
              <a:buFont typeface="Arial" panose="020B0604020202020204" pitchFamily="34" charset="0"/>
              <a:buChar char="•"/>
            </a:pPr>
            <a:endParaRPr lang="en-SG"/>
          </a:p>
        </p:txBody>
      </p:sp>
    </p:spTree>
    <p:extLst>
      <p:ext uri="{BB962C8B-B14F-4D97-AF65-F5344CB8AC3E}">
        <p14:creationId xmlns:p14="http://schemas.microsoft.com/office/powerpoint/2010/main" val="18425669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3783-022E-49E2-82BF-2F45124EDD4C}"/>
              </a:ext>
            </a:extLst>
          </p:cNvPr>
          <p:cNvSpPr>
            <a:spLocks noGrp="1"/>
          </p:cNvSpPr>
          <p:nvPr>
            <p:ph type="title"/>
          </p:nvPr>
        </p:nvSpPr>
        <p:spPr>
          <a:xfrm>
            <a:off x="428626" y="365125"/>
            <a:ext cx="4248150" cy="682839"/>
          </a:xfrm>
        </p:spPr>
        <p:txBody>
          <a:bodyPr>
            <a:normAutofit/>
          </a:bodyPr>
          <a:lstStyle/>
          <a:p>
            <a:r>
              <a:rPr lang="en-SG" sz="2200" b="1"/>
              <a:t>Normalization</a:t>
            </a:r>
          </a:p>
        </p:txBody>
      </p:sp>
      <p:pic>
        <p:nvPicPr>
          <p:cNvPr id="2050" name="Picture 2" descr="An image shows a star superimposed over the seven model tables. The star assists understanding the star schema design.">
            <a:extLst>
              <a:ext uri="{FF2B5EF4-FFF2-40B4-BE49-F238E27FC236}">
                <a16:creationId xmlns:a16="http://schemas.microsoft.com/office/drawing/2014/main" id="{69C44EFB-227B-480D-A192-B8C1E004C6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14925" y="0"/>
            <a:ext cx="7077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82FBA8-FA74-4B40-BB66-39B0085B473E}"/>
              </a:ext>
            </a:extLst>
          </p:cNvPr>
          <p:cNvSpPr txBox="1"/>
          <p:nvPr/>
        </p:nvSpPr>
        <p:spPr>
          <a:xfrm>
            <a:off x="323436" y="3578087"/>
            <a:ext cx="2071895" cy="369332"/>
          </a:xfrm>
          <a:prstGeom prst="rect">
            <a:avLst/>
          </a:prstGeom>
          <a:noFill/>
        </p:spPr>
        <p:txBody>
          <a:bodyPr wrap="square" rtlCol="0">
            <a:spAutoFit/>
          </a:bodyPr>
          <a:lstStyle/>
          <a:p>
            <a:r>
              <a:rPr lang="en-SG"/>
              <a:t>Denormalization</a:t>
            </a:r>
          </a:p>
        </p:txBody>
      </p:sp>
      <p:pic>
        <p:nvPicPr>
          <p:cNvPr id="2052" name="Picture 4" descr="Image shows a table of data that includes a Product Key column.">
            <a:extLst>
              <a:ext uri="{FF2B5EF4-FFF2-40B4-BE49-F238E27FC236}">
                <a16:creationId xmlns:a16="http://schemas.microsoft.com/office/drawing/2014/main" id="{050672E1-7991-4952-AA44-419869779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3" y="1038225"/>
            <a:ext cx="4086225" cy="2362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shows a table of data that includes a Product Key and other product-related columns, including Category, Color, and Size.">
            <a:extLst>
              <a:ext uri="{FF2B5EF4-FFF2-40B4-BE49-F238E27FC236}">
                <a16:creationId xmlns:a16="http://schemas.microsoft.com/office/drawing/2014/main" id="{A684A364-2576-48FE-B4C1-8D3A8942E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598" y="4292457"/>
            <a:ext cx="4707384" cy="246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8261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41"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E84BE2F-C43D-43D9-A96D-1526003268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46" name="Color">
              <a:extLst>
                <a:ext uri="{FF2B5EF4-FFF2-40B4-BE49-F238E27FC236}">
                  <a16:creationId xmlns:a16="http://schemas.microsoft.com/office/drawing/2014/main" id="{E7400609-3385-4926-AD61-85A199F07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lor">
              <a:extLst>
                <a:ext uri="{FF2B5EF4-FFF2-40B4-BE49-F238E27FC236}">
                  <a16:creationId xmlns:a16="http://schemas.microsoft.com/office/drawing/2014/main" id="{9E9E1A20-C3CA-40B4-8D3A-3EAC12D69A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a:extLst>
              <a:ext uri="{FF2B5EF4-FFF2-40B4-BE49-F238E27FC236}">
                <a16:creationId xmlns:a16="http://schemas.microsoft.com/office/drawing/2014/main" id="{6DCFBC1D-7A50-B7ED-42C0-578C3624D762}"/>
              </a:ext>
            </a:extLst>
          </p:cNvPr>
          <p:cNvPicPr>
            <a:picLocks noGrp="1" noChangeAspect="1"/>
          </p:cNvPicPr>
          <p:nvPr>
            <p:ph idx="1"/>
          </p:nvPr>
        </p:nvPicPr>
        <p:blipFill>
          <a:blip r:embed="rId2"/>
          <a:stretch>
            <a:fillRect/>
          </a:stretch>
        </p:blipFill>
        <p:spPr>
          <a:xfrm>
            <a:off x="6792172" y="598259"/>
            <a:ext cx="2814583" cy="2814583"/>
          </a:xfrm>
          <a:prstGeom prst="rect">
            <a:avLst/>
          </a:prstGeom>
        </p:spPr>
      </p:pic>
      <p:pic>
        <p:nvPicPr>
          <p:cNvPr id="7" name="Picture 6" descr="A close up of a logo&#10;&#10;Description automatically generated">
            <a:extLst>
              <a:ext uri="{FF2B5EF4-FFF2-40B4-BE49-F238E27FC236}">
                <a16:creationId xmlns:a16="http://schemas.microsoft.com/office/drawing/2014/main" id="{C2A37FD5-EE20-F273-2843-36F7AB384C26}"/>
              </a:ext>
            </a:extLst>
          </p:cNvPr>
          <p:cNvPicPr>
            <a:picLocks noChangeAspect="1"/>
          </p:cNvPicPr>
          <p:nvPr/>
        </p:nvPicPr>
        <p:blipFill>
          <a:blip r:embed="rId3"/>
          <a:stretch>
            <a:fillRect/>
          </a:stretch>
        </p:blipFill>
        <p:spPr>
          <a:xfrm>
            <a:off x="6107664" y="4264446"/>
            <a:ext cx="6087030" cy="1756966"/>
          </a:xfrm>
          <a:prstGeom prst="rect">
            <a:avLst/>
          </a:prstGeom>
        </p:spPr>
      </p:pic>
      <p:grpSp>
        <p:nvGrpSpPr>
          <p:cNvPr id="49" name="Group 4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0" name="Freeform: Shape 4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3" name="Freeform: Shape 5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4" name="Freeform: Shape 5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5" name="Freeform: Shape 5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6" name="Freeform: Shape 5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507B78D-C14F-7B15-8341-7B99CAA1C8FE}"/>
              </a:ext>
            </a:extLst>
          </p:cNvPr>
          <p:cNvSpPr>
            <a:spLocks noGrp="1"/>
          </p:cNvSpPr>
          <p:nvPr>
            <p:ph type="title"/>
          </p:nvPr>
        </p:nvSpPr>
        <p:spPr>
          <a:xfrm>
            <a:off x="1012644" y="598260"/>
            <a:ext cx="4879001" cy="3026128"/>
          </a:xfrm>
        </p:spPr>
        <p:txBody>
          <a:bodyPr vert="horz" lIns="91440" tIns="45720" rIns="91440" bIns="45720" rtlCol="0" anchor="b">
            <a:normAutofit/>
          </a:bodyPr>
          <a:lstStyle/>
          <a:p>
            <a:r>
              <a:rPr lang="en-US" sz="4800">
                <a:solidFill>
                  <a:schemeClr val="bg1"/>
                </a:solidFill>
              </a:rPr>
              <a:t>Interest check</a:t>
            </a:r>
          </a:p>
        </p:txBody>
      </p:sp>
    </p:spTree>
    <p:extLst>
      <p:ext uri="{BB962C8B-B14F-4D97-AF65-F5344CB8AC3E}">
        <p14:creationId xmlns:p14="http://schemas.microsoft.com/office/powerpoint/2010/main" val="2840240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3783-022E-49E2-82BF-2F45124EDD4C}"/>
              </a:ext>
            </a:extLst>
          </p:cNvPr>
          <p:cNvSpPr>
            <a:spLocks noGrp="1"/>
          </p:cNvSpPr>
          <p:nvPr>
            <p:ph type="title"/>
          </p:nvPr>
        </p:nvSpPr>
        <p:spPr>
          <a:xfrm>
            <a:off x="108307" y="437045"/>
            <a:ext cx="11163300" cy="682839"/>
          </a:xfrm>
        </p:spPr>
        <p:txBody>
          <a:bodyPr>
            <a:normAutofit/>
          </a:bodyPr>
          <a:lstStyle/>
          <a:p>
            <a:r>
              <a:rPr lang="en-SG" sz="2500" b="1"/>
              <a:t>Modelling for high performance scenarios</a:t>
            </a:r>
          </a:p>
        </p:txBody>
      </p:sp>
      <p:pic>
        <p:nvPicPr>
          <p:cNvPr id="1026" name="Picture 2" descr="An image shows seven model tables. The Sales table is located at the center of the diagram. The other six tables are placed about the Sales table.">
            <a:extLst>
              <a:ext uri="{FF2B5EF4-FFF2-40B4-BE49-F238E27FC236}">
                <a16:creationId xmlns:a16="http://schemas.microsoft.com/office/drawing/2014/main" id="{537FD5AE-8FD0-44E3-B99E-1AA162EEBD3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33979" y="0"/>
            <a:ext cx="6658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27327B-A02B-4A48-BFD4-2E4BC9E1F04A}"/>
              </a:ext>
            </a:extLst>
          </p:cNvPr>
          <p:cNvSpPr txBox="1"/>
          <p:nvPr/>
        </p:nvSpPr>
        <p:spPr>
          <a:xfrm>
            <a:off x="340652" y="2157145"/>
            <a:ext cx="4829175" cy="3477875"/>
          </a:xfrm>
          <a:prstGeom prst="rect">
            <a:avLst/>
          </a:prstGeom>
          <a:noFill/>
        </p:spPr>
        <p:txBody>
          <a:bodyPr wrap="square" rtlCol="0">
            <a:spAutoFit/>
          </a:bodyPr>
          <a:lstStyle/>
          <a:p>
            <a:pPr marL="285750" indent="-285750">
              <a:buFont typeface="Arial" panose="020B0604020202020204" pitchFamily="34" charset="0"/>
              <a:buChar char="•"/>
            </a:pPr>
            <a:r>
              <a:rPr lang="en-SG" sz="2200"/>
              <a:t>Model should consists of Fact and Dimension tables</a:t>
            </a:r>
          </a:p>
          <a:p>
            <a:pPr marL="285750" indent="-285750">
              <a:buFont typeface="Arial" panose="020B0604020202020204" pitchFamily="34" charset="0"/>
              <a:buChar char="•"/>
            </a:pPr>
            <a:r>
              <a:rPr lang="en-SG" sz="2200"/>
              <a:t>Remove Unnecessary Columns</a:t>
            </a:r>
          </a:p>
          <a:p>
            <a:pPr marL="285750" indent="-285750">
              <a:buFont typeface="Arial" panose="020B0604020202020204" pitchFamily="34" charset="0"/>
              <a:buChar char="•"/>
            </a:pPr>
            <a:r>
              <a:rPr lang="en-SG" sz="2200"/>
              <a:t>Remove Unnecessary Rows</a:t>
            </a:r>
          </a:p>
          <a:p>
            <a:pPr marL="285750" indent="-285750">
              <a:buFont typeface="Arial" panose="020B0604020202020204" pitchFamily="34" charset="0"/>
              <a:buChar char="•"/>
            </a:pPr>
            <a:r>
              <a:rPr lang="en-SG" sz="2200"/>
              <a:t>Disable Auto Date Time</a:t>
            </a:r>
          </a:p>
          <a:p>
            <a:pPr marL="285750" indent="-285750">
              <a:buFont typeface="Arial" panose="020B0604020202020204" pitchFamily="34" charset="0"/>
              <a:buChar char="•"/>
            </a:pPr>
            <a:r>
              <a:rPr lang="en-SG" sz="2200"/>
              <a:t>Disable Power Query Load</a:t>
            </a:r>
          </a:p>
          <a:p>
            <a:pPr marL="285750" indent="-285750">
              <a:buFont typeface="Arial" panose="020B0604020202020204" pitchFamily="34" charset="0"/>
              <a:buChar char="•"/>
            </a:pPr>
            <a:endParaRPr lang="en-SG" sz="2200"/>
          </a:p>
          <a:p>
            <a:pPr marL="285750" indent="-285750">
              <a:buFont typeface="Arial" panose="020B0604020202020204" pitchFamily="34" charset="0"/>
              <a:buChar char="•"/>
            </a:pPr>
            <a:endParaRPr lang="en-SG" sz="2200"/>
          </a:p>
          <a:p>
            <a:pPr marL="285750" indent="-285750">
              <a:buFont typeface="Arial" panose="020B0604020202020204" pitchFamily="34" charset="0"/>
              <a:buChar char="•"/>
            </a:pPr>
            <a:endParaRPr lang="en-SG" sz="2200"/>
          </a:p>
          <a:p>
            <a:pPr marL="285750" indent="-285750">
              <a:buFont typeface="Arial" panose="020B0604020202020204" pitchFamily="34" charset="0"/>
              <a:buChar char="•"/>
            </a:pPr>
            <a:endParaRPr lang="en-SG" sz="2200"/>
          </a:p>
        </p:txBody>
      </p:sp>
    </p:spTree>
    <p:extLst>
      <p:ext uri="{BB962C8B-B14F-4D97-AF65-F5344CB8AC3E}">
        <p14:creationId xmlns:p14="http://schemas.microsoft.com/office/powerpoint/2010/main" val="422321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284A6-B739-4680-8292-4FF21E29FE4A}"/>
              </a:ext>
            </a:extLst>
          </p:cNvPr>
          <p:cNvSpPr>
            <a:spLocks noGrp="1"/>
          </p:cNvSpPr>
          <p:nvPr>
            <p:ph type="title"/>
          </p:nvPr>
        </p:nvSpPr>
        <p:spPr>
          <a:xfrm>
            <a:off x="838200" y="85725"/>
            <a:ext cx="10515600" cy="638175"/>
          </a:xfrm>
        </p:spPr>
        <p:txBody>
          <a:bodyPr>
            <a:normAutofit fontScale="90000"/>
          </a:bodyPr>
          <a:lstStyle/>
          <a:p>
            <a:r>
              <a:rPr lang="en-SG"/>
              <a:t>Modelling continued..</a:t>
            </a:r>
          </a:p>
        </p:txBody>
      </p:sp>
      <p:sp>
        <p:nvSpPr>
          <p:cNvPr id="3" name="Content Placeholder 2">
            <a:extLst>
              <a:ext uri="{FF2B5EF4-FFF2-40B4-BE49-F238E27FC236}">
                <a16:creationId xmlns:a16="http://schemas.microsoft.com/office/drawing/2014/main" id="{E2B9430F-43BF-4EA5-88D4-8A9411397038}"/>
              </a:ext>
            </a:extLst>
          </p:cNvPr>
          <p:cNvSpPr>
            <a:spLocks noGrp="1"/>
          </p:cNvSpPr>
          <p:nvPr>
            <p:ph idx="1"/>
          </p:nvPr>
        </p:nvSpPr>
        <p:spPr>
          <a:xfrm>
            <a:off x="838200" y="781050"/>
            <a:ext cx="10515600" cy="5395913"/>
          </a:xfrm>
        </p:spPr>
        <p:txBody>
          <a:bodyPr>
            <a:normAutofit fontScale="92500" lnSpcReduction="20000"/>
          </a:bodyPr>
          <a:lstStyle/>
          <a:p>
            <a:pPr marL="0" indent="0">
              <a:buNone/>
            </a:pPr>
            <a:r>
              <a:rPr lang="en-SG"/>
              <a:t>DAX(Data Analysis Expressions)</a:t>
            </a:r>
          </a:p>
          <a:p>
            <a:pPr marL="914400" lvl="2" indent="0">
              <a:buNone/>
            </a:pPr>
            <a:r>
              <a:rPr lang="en-US" b="1">
                <a:solidFill>
                  <a:srgbClr val="0033CC"/>
                </a:solidFill>
              </a:rPr>
              <a:t>Blue Revenue =</a:t>
            </a:r>
          </a:p>
          <a:p>
            <a:pPr marL="914400" lvl="2" indent="0">
              <a:buNone/>
            </a:pPr>
            <a:r>
              <a:rPr lang="en-US" b="1">
                <a:solidFill>
                  <a:srgbClr val="0033CC"/>
                </a:solidFill>
              </a:rPr>
              <a:t>CALCULATE(</a:t>
            </a:r>
          </a:p>
          <a:p>
            <a:pPr marL="914400" lvl="2" indent="0">
              <a:buNone/>
            </a:pPr>
            <a:r>
              <a:rPr lang="en-US" b="1">
                <a:solidFill>
                  <a:srgbClr val="0033CC"/>
                </a:solidFill>
              </a:rPr>
              <a:t>    SUM(Sales[Sales Amount]),</a:t>
            </a:r>
          </a:p>
          <a:p>
            <a:pPr marL="914400" lvl="2" indent="0">
              <a:buNone/>
            </a:pPr>
            <a:r>
              <a:rPr lang="en-US" b="1">
                <a:solidFill>
                  <a:srgbClr val="0033CC"/>
                </a:solidFill>
              </a:rPr>
              <a:t>    'Product'[Color] = "Blue"</a:t>
            </a:r>
          </a:p>
          <a:p>
            <a:pPr marL="914400" lvl="2" indent="0">
              <a:buNone/>
            </a:pPr>
            <a:r>
              <a:rPr lang="en-US" b="1">
                <a:solidFill>
                  <a:srgbClr val="0033CC"/>
                </a:solidFill>
              </a:rPr>
              <a:t>)</a:t>
            </a:r>
            <a:endParaRPr lang="en-SG" b="1">
              <a:solidFill>
                <a:srgbClr val="0033CC"/>
              </a:solidFill>
            </a:endParaRPr>
          </a:p>
          <a:p>
            <a:pPr>
              <a:buFont typeface="Wingdings" panose="05000000000000000000" pitchFamily="2" charset="2"/>
              <a:buChar char="Ø"/>
            </a:pPr>
            <a:r>
              <a:rPr lang="en-SG" sz="2400" b="1"/>
              <a:t>Syntax</a:t>
            </a:r>
          </a:p>
          <a:p>
            <a:pPr>
              <a:buFont typeface="Wingdings" panose="05000000000000000000" pitchFamily="2" charset="2"/>
              <a:buChar char="Ø"/>
            </a:pPr>
            <a:r>
              <a:rPr lang="en-SG" sz="2400" b="1"/>
              <a:t>Functions</a:t>
            </a:r>
          </a:p>
          <a:p>
            <a:pPr>
              <a:buFont typeface="Wingdings" panose="05000000000000000000" pitchFamily="2" charset="2"/>
              <a:buChar char="Ø"/>
            </a:pPr>
            <a:r>
              <a:rPr lang="en-SG" sz="2400" b="1"/>
              <a:t>Context</a:t>
            </a:r>
          </a:p>
          <a:p>
            <a:pPr marL="0" indent="0">
              <a:buNone/>
            </a:pPr>
            <a:r>
              <a:rPr lang="en-SG" sz="2400"/>
              <a:t>      1. Row Context - Calculated Column – Precomputed and stored in the model</a:t>
            </a:r>
          </a:p>
          <a:p>
            <a:pPr marL="0" indent="0">
              <a:buNone/>
            </a:pPr>
            <a:r>
              <a:rPr lang="en-SG" sz="2400"/>
              <a:t>      2. Filter Context – Measure – Not precomputed and stored in the model</a:t>
            </a:r>
          </a:p>
          <a:p>
            <a:pPr>
              <a:buFont typeface="Wingdings" panose="05000000000000000000" pitchFamily="2" charset="2"/>
              <a:buChar char="Ø"/>
            </a:pPr>
            <a:r>
              <a:rPr lang="en-SG" sz="2400"/>
              <a:t>Formulate your DAX code using DAX Guide(</a:t>
            </a:r>
            <a:r>
              <a:rPr lang="en-SG" sz="2400">
                <a:hlinkClick r:id="rId2"/>
              </a:rPr>
              <a:t>https://dax.guide/generate/</a:t>
            </a:r>
            <a:r>
              <a:rPr lang="en-SG" sz="2400"/>
              <a:t>) </a:t>
            </a:r>
          </a:p>
          <a:p>
            <a:pPr>
              <a:buFont typeface="Wingdings" panose="05000000000000000000" pitchFamily="2" charset="2"/>
              <a:buChar char="Ø"/>
            </a:pPr>
            <a:r>
              <a:rPr lang="en-SG" sz="2400"/>
              <a:t>Debug your DAX code in DAX Studio(</a:t>
            </a:r>
            <a:r>
              <a:rPr lang="en-SG" sz="2400">
                <a:hlinkClick r:id="rId3"/>
              </a:rPr>
              <a:t>https://daxstudio.org/</a:t>
            </a:r>
            <a:r>
              <a:rPr lang="en-SG" sz="2400"/>
              <a:t>) </a:t>
            </a:r>
          </a:p>
          <a:p>
            <a:pPr>
              <a:buFont typeface="Wingdings" panose="05000000000000000000" pitchFamily="2" charset="2"/>
              <a:buChar char="Ø"/>
            </a:pPr>
            <a:r>
              <a:rPr lang="en-SG" sz="2400"/>
              <a:t>Using Power Query for any ETL transformations on source data</a:t>
            </a:r>
          </a:p>
          <a:p>
            <a:pPr>
              <a:buFont typeface="Wingdings" panose="05000000000000000000" pitchFamily="2" charset="2"/>
              <a:buChar char="Ø"/>
            </a:pPr>
            <a:r>
              <a:rPr lang="en-SG" sz="2400"/>
              <a:t>Understanding difference between M Query and DAX</a:t>
            </a:r>
          </a:p>
          <a:p>
            <a:endParaRPr lang="en-SG"/>
          </a:p>
        </p:txBody>
      </p:sp>
    </p:spTree>
    <p:extLst>
      <p:ext uri="{BB962C8B-B14F-4D97-AF65-F5344CB8AC3E}">
        <p14:creationId xmlns:p14="http://schemas.microsoft.com/office/powerpoint/2010/main" val="390227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3D9D9-3579-46AF-A8E2-05F693DBAB93}"/>
              </a:ext>
            </a:extLst>
          </p:cNvPr>
          <p:cNvSpPr>
            <a:spLocks noGrp="1"/>
          </p:cNvSpPr>
          <p:nvPr>
            <p:ph type="title"/>
          </p:nvPr>
        </p:nvSpPr>
        <p:spPr>
          <a:xfrm>
            <a:off x="838200" y="365125"/>
            <a:ext cx="10515600" cy="539001"/>
          </a:xfrm>
        </p:spPr>
        <p:txBody>
          <a:bodyPr>
            <a:normAutofit/>
          </a:bodyPr>
          <a:lstStyle/>
          <a:p>
            <a:r>
              <a:rPr lang="en-SG" sz="2500" b="1"/>
              <a:t>Creating visualizations</a:t>
            </a:r>
          </a:p>
        </p:txBody>
      </p:sp>
      <p:pic>
        <p:nvPicPr>
          <p:cNvPr id="9" name="Picture 8">
            <a:extLst>
              <a:ext uri="{FF2B5EF4-FFF2-40B4-BE49-F238E27FC236}">
                <a16:creationId xmlns:a16="http://schemas.microsoft.com/office/drawing/2014/main" id="{739ED639-F67A-45BE-A4C8-86D6965C449E}"/>
              </a:ext>
            </a:extLst>
          </p:cNvPr>
          <p:cNvPicPr>
            <a:picLocks noChangeAspect="1"/>
          </p:cNvPicPr>
          <p:nvPr/>
        </p:nvPicPr>
        <p:blipFill>
          <a:blip r:embed="rId2"/>
          <a:stretch>
            <a:fillRect/>
          </a:stretch>
        </p:blipFill>
        <p:spPr>
          <a:xfrm>
            <a:off x="681736" y="2190966"/>
            <a:ext cx="4640278" cy="3675007"/>
          </a:xfrm>
          <a:prstGeom prst="rect">
            <a:avLst/>
          </a:prstGeom>
        </p:spPr>
      </p:pic>
      <p:pic>
        <p:nvPicPr>
          <p:cNvPr id="14" name="Content Placeholder 13">
            <a:extLst>
              <a:ext uri="{FF2B5EF4-FFF2-40B4-BE49-F238E27FC236}">
                <a16:creationId xmlns:a16="http://schemas.microsoft.com/office/drawing/2014/main" id="{1C11FDAB-DDA2-4ECF-A49C-2F25203D2C83}"/>
              </a:ext>
            </a:extLst>
          </p:cNvPr>
          <p:cNvPicPr>
            <a:picLocks noGrp="1" noChangeAspect="1"/>
          </p:cNvPicPr>
          <p:nvPr>
            <p:ph idx="1"/>
          </p:nvPr>
        </p:nvPicPr>
        <p:blipFill>
          <a:blip r:embed="rId3"/>
          <a:stretch>
            <a:fillRect/>
          </a:stretch>
        </p:blipFill>
        <p:spPr>
          <a:xfrm>
            <a:off x="5568593" y="1681788"/>
            <a:ext cx="5592866" cy="4688190"/>
          </a:xfrm>
          <a:prstGeom prst="rect">
            <a:avLst/>
          </a:prstGeom>
        </p:spPr>
      </p:pic>
      <p:sp>
        <p:nvSpPr>
          <p:cNvPr id="15" name="TextBox 14">
            <a:extLst>
              <a:ext uri="{FF2B5EF4-FFF2-40B4-BE49-F238E27FC236}">
                <a16:creationId xmlns:a16="http://schemas.microsoft.com/office/drawing/2014/main" id="{25D6A721-4DAD-4BC3-82E6-AC015AE39DD2}"/>
              </a:ext>
            </a:extLst>
          </p:cNvPr>
          <p:cNvSpPr txBox="1"/>
          <p:nvPr/>
        </p:nvSpPr>
        <p:spPr>
          <a:xfrm>
            <a:off x="1037690" y="1222625"/>
            <a:ext cx="10428270" cy="646331"/>
          </a:xfrm>
          <a:prstGeom prst="rect">
            <a:avLst/>
          </a:prstGeom>
          <a:noFill/>
        </p:spPr>
        <p:txBody>
          <a:bodyPr wrap="square" rtlCol="0">
            <a:spAutoFit/>
          </a:bodyPr>
          <a:lstStyle/>
          <a:p>
            <a:pPr marL="285750" indent="-285750">
              <a:buFont typeface="Arial" panose="020B0604020202020204" pitchFamily="34" charset="0"/>
              <a:buChar char="•"/>
            </a:pPr>
            <a:r>
              <a:rPr lang="en-SG"/>
              <a:t>Select the required visualization as per your requirement</a:t>
            </a:r>
          </a:p>
          <a:p>
            <a:pPr marL="285750" indent="-285750">
              <a:buFont typeface="Arial" panose="020B0604020202020204" pitchFamily="34" charset="0"/>
              <a:buChar char="•"/>
            </a:pPr>
            <a:r>
              <a:rPr lang="en-SG"/>
              <a:t>Drag the data fields on to the visual </a:t>
            </a:r>
          </a:p>
        </p:txBody>
      </p:sp>
    </p:spTree>
    <p:extLst>
      <p:ext uri="{BB962C8B-B14F-4D97-AF65-F5344CB8AC3E}">
        <p14:creationId xmlns:p14="http://schemas.microsoft.com/office/powerpoint/2010/main" val="203988474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F1E0-B539-4ACE-9084-48415518E00D}"/>
              </a:ext>
            </a:extLst>
          </p:cNvPr>
          <p:cNvSpPr>
            <a:spLocks noGrp="1"/>
          </p:cNvSpPr>
          <p:nvPr>
            <p:ph type="title"/>
          </p:nvPr>
        </p:nvSpPr>
        <p:spPr>
          <a:xfrm>
            <a:off x="838200" y="95251"/>
            <a:ext cx="10515600" cy="542924"/>
          </a:xfrm>
        </p:spPr>
        <p:txBody>
          <a:bodyPr>
            <a:normAutofit/>
          </a:bodyPr>
          <a:lstStyle/>
          <a:p>
            <a:r>
              <a:rPr lang="en-SG" sz="3000" b="1"/>
              <a:t>Publish to Power BI Service</a:t>
            </a:r>
          </a:p>
        </p:txBody>
      </p:sp>
      <p:sp>
        <p:nvSpPr>
          <p:cNvPr id="3" name="Content Placeholder 2">
            <a:extLst>
              <a:ext uri="{FF2B5EF4-FFF2-40B4-BE49-F238E27FC236}">
                <a16:creationId xmlns:a16="http://schemas.microsoft.com/office/drawing/2014/main" id="{A88A87D3-BDBA-4CEF-83F7-E7890E78914D}"/>
              </a:ext>
            </a:extLst>
          </p:cNvPr>
          <p:cNvSpPr>
            <a:spLocks noGrp="1"/>
          </p:cNvSpPr>
          <p:nvPr>
            <p:ph idx="1"/>
          </p:nvPr>
        </p:nvSpPr>
        <p:spPr>
          <a:xfrm>
            <a:off x="838200" y="626724"/>
            <a:ext cx="10515600" cy="5550239"/>
          </a:xfrm>
        </p:spPr>
        <p:txBody>
          <a:bodyPr/>
          <a:lstStyle/>
          <a:p>
            <a:r>
              <a:rPr lang="en-SG" sz="1800"/>
              <a:t>Setting up workspaces to manage different environments</a:t>
            </a:r>
          </a:p>
          <a:p>
            <a:r>
              <a:rPr lang="en-SG" sz="1800"/>
              <a:t>One click publish to Power BI Workspace</a:t>
            </a:r>
          </a:p>
          <a:p>
            <a:r>
              <a:rPr lang="en-SG" sz="1800"/>
              <a:t>Set up Refresh frequency in Power BI Service</a:t>
            </a:r>
          </a:p>
          <a:p>
            <a:endParaRPr lang="en-SG" sz="1800"/>
          </a:p>
          <a:p>
            <a:endParaRPr lang="en-SG"/>
          </a:p>
          <a:p>
            <a:endParaRPr lang="en-SG"/>
          </a:p>
        </p:txBody>
      </p:sp>
      <p:pic>
        <p:nvPicPr>
          <p:cNvPr id="5" name="Picture 4">
            <a:extLst>
              <a:ext uri="{FF2B5EF4-FFF2-40B4-BE49-F238E27FC236}">
                <a16:creationId xmlns:a16="http://schemas.microsoft.com/office/drawing/2014/main" id="{4C8385E8-B4FB-4D08-9EE7-CF72E33276A1}"/>
              </a:ext>
            </a:extLst>
          </p:cNvPr>
          <p:cNvPicPr>
            <a:picLocks noChangeAspect="1"/>
          </p:cNvPicPr>
          <p:nvPr/>
        </p:nvPicPr>
        <p:blipFill>
          <a:blip r:embed="rId2"/>
          <a:stretch>
            <a:fillRect/>
          </a:stretch>
        </p:blipFill>
        <p:spPr>
          <a:xfrm>
            <a:off x="753973" y="2353900"/>
            <a:ext cx="11092131" cy="1257411"/>
          </a:xfrm>
          <a:prstGeom prst="rect">
            <a:avLst/>
          </a:prstGeom>
        </p:spPr>
      </p:pic>
      <p:pic>
        <p:nvPicPr>
          <p:cNvPr id="6" name="Picture 5">
            <a:extLst>
              <a:ext uri="{FF2B5EF4-FFF2-40B4-BE49-F238E27FC236}">
                <a16:creationId xmlns:a16="http://schemas.microsoft.com/office/drawing/2014/main" id="{922B2096-ADFE-4F37-8D21-5DCCC4F0110F}"/>
              </a:ext>
            </a:extLst>
          </p:cNvPr>
          <p:cNvPicPr>
            <a:picLocks noChangeAspect="1"/>
          </p:cNvPicPr>
          <p:nvPr/>
        </p:nvPicPr>
        <p:blipFill>
          <a:blip r:embed="rId3"/>
          <a:stretch>
            <a:fillRect/>
          </a:stretch>
        </p:blipFill>
        <p:spPr>
          <a:xfrm>
            <a:off x="692330" y="3631371"/>
            <a:ext cx="11001375" cy="3678691"/>
          </a:xfrm>
          <a:prstGeom prst="rect">
            <a:avLst/>
          </a:prstGeom>
        </p:spPr>
      </p:pic>
    </p:spTree>
    <p:extLst>
      <p:ext uri="{BB962C8B-B14F-4D97-AF65-F5344CB8AC3E}">
        <p14:creationId xmlns:p14="http://schemas.microsoft.com/office/powerpoint/2010/main" val="1444244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184C-A136-4867-BAD1-B7FB4B7A07A1}"/>
              </a:ext>
            </a:extLst>
          </p:cNvPr>
          <p:cNvSpPr>
            <a:spLocks noGrp="1"/>
          </p:cNvSpPr>
          <p:nvPr>
            <p:ph type="title"/>
          </p:nvPr>
        </p:nvSpPr>
        <p:spPr/>
        <p:txBody>
          <a:bodyPr>
            <a:normAutofit/>
          </a:bodyPr>
          <a:lstStyle/>
          <a:p>
            <a:r>
              <a:rPr lang="en-SG" sz="4000"/>
              <a:t>Tools to use for development</a:t>
            </a:r>
          </a:p>
        </p:txBody>
      </p:sp>
      <p:sp>
        <p:nvSpPr>
          <p:cNvPr id="3" name="Content Placeholder 2">
            <a:extLst>
              <a:ext uri="{FF2B5EF4-FFF2-40B4-BE49-F238E27FC236}">
                <a16:creationId xmlns:a16="http://schemas.microsoft.com/office/drawing/2014/main" id="{335C6174-0724-410C-A342-00B9C71D2734}"/>
              </a:ext>
            </a:extLst>
          </p:cNvPr>
          <p:cNvSpPr>
            <a:spLocks noGrp="1"/>
          </p:cNvSpPr>
          <p:nvPr>
            <p:ph idx="1"/>
          </p:nvPr>
        </p:nvSpPr>
        <p:spPr>
          <a:xfrm>
            <a:off x="838200" y="1520575"/>
            <a:ext cx="10515600" cy="4656388"/>
          </a:xfrm>
        </p:spPr>
        <p:txBody>
          <a:bodyPr/>
          <a:lstStyle/>
          <a:p>
            <a:r>
              <a:rPr lang="en-SG"/>
              <a:t>DAX Studio </a:t>
            </a:r>
            <a:r>
              <a:rPr lang="en-SG">
                <a:hlinkClick r:id="rId2"/>
              </a:rPr>
              <a:t>https://daxstudio.org/downloads/</a:t>
            </a:r>
            <a:r>
              <a:rPr lang="en-SG"/>
              <a:t> - Best tool to use </a:t>
            </a:r>
          </a:p>
          <a:p>
            <a:r>
              <a:rPr lang="en-SG"/>
              <a:t>DAX Formatter </a:t>
            </a:r>
            <a:r>
              <a:rPr lang="en-SG">
                <a:hlinkClick r:id="rId3"/>
              </a:rPr>
              <a:t>https://www.daxformatter.com/</a:t>
            </a:r>
            <a:r>
              <a:rPr lang="en-SG"/>
              <a:t> - formats  DAX code</a:t>
            </a:r>
          </a:p>
          <a:p>
            <a:r>
              <a:rPr lang="en-SG"/>
              <a:t>DAX Guide </a:t>
            </a:r>
            <a:r>
              <a:rPr lang="en-SG">
                <a:hlinkClick r:id="rId4"/>
              </a:rPr>
              <a:t>https://dax.guide/</a:t>
            </a:r>
            <a:endParaRPr lang="en-SG"/>
          </a:p>
          <a:p>
            <a:r>
              <a:rPr lang="en-SG"/>
              <a:t>Power BI Helper </a:t>
            </a:r>
            <a:r>
              <a:rPr lang="en-SG">
                <a:hlinkClick r:id="rId5"/>
              </a:rPr>
              <a:t>https://powerbihelper.org/</a:t>
            </a:r>
            <a:r>
              <a:rPr lang="en-SG"/>
              <a:t> - tool to create documentation for the Power BI </a:t>
            </a:r>
          </a:p>
          <a:p>
            <a:r>
              <a:rPr lang="en-SG"/>
              <a:t>ALM Tool Kit </a:t>
            </a:r>
            <a:r>
              <a:rPr lang="en-SG">
                <a:hlinkClick r:id="rId6"/>
              </a:rPr>
              <a:t>(http://alm-toolkit.com/</a:t>
            </a:r>
            <a:r>
              <a:rPr lang="en-SG"/>
              <a:t>)- </a:t>
            </a:r>
            <a:r>
              <a:rPr lang="en-US"/>
              <a:t>manages the application life cycle of models</a:t>
            </a:r>
          </a:p>
          <a:p>
            <a:r>
              <a:rPr lang="en-SG"/>
              <a:t>Bravo (</a:t>
            </a:r>
            <a:r>
              <a:rPr lang="en-SG">
                <a:hlinkClick r:id="rId7"/>
              </a:rPr>
              <a:t>https://www.sqlbi.com/tools/bravo-for-power-bi/</a:t>
            </a:r>
            <a:r>
              <a:rPr lang="en-SG"/>
              <a:t>) – used for simple Power BI Tasks</a:t>
            </a:r>
          </a:p>
          <a:p>
            <a:endParaRPr lang="en-SG"/>
          </a:p>
          <a:p>
            <a:endParaRPr lang="en-SG"/>
          </a:p>
        </p:txBody>
      </p:sp>
    </p:spTree>
    <p:extLst>
      <p:ext uri="{BB962C8B-B14F-4D97-AF65-F5344CB8AC3E}">
        <p14:creationId xmlns:p14="http://schemas.microsoft.com/office/powerpoint/2010/main" val="2997831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D3B5F-D9CD-453F-96AB-FFDAE5622EF6}"/>
              </a:ext>
            </a:extLst>
          </p:cNvPr>
          <p:cNvSpPr>
            <a:spLocks noGrp="1"/>
          </p:cNvSpPr>
          <p:nvPr>
            <p:ph type="title" idx="4294967295"/>
          </p:nvPr>
        </p:nvSpPr>
        <p:spPr>
          <a:xfrm>
            <a:off x="2133599" y="336550"/>
            <a:ext cx="8791575" cy="1325563"/>
          </a:xfrm>
        </p:spPr>
        <p:txBody>
          <a:bodyPr/>
          <a:lstStyle/>
          <a:p>
            <a:r>
              <a:rPr lang="en-SG"/>
              <a:t>Understanding Power BI Embedded</a:t>
            </a:r>
          </a:p>
        </p:txBody>
      </p:sp>
      <p:sp>
        <p:nvSpPr>
          <p:cNvPr id="5" name="TextBox 4">
            <a:extLst>
              <a:ext uri="{FF2B5EF4-FFF2-40B4-BE49-F238E27FC236}">
                <a16:creationId xmlns:a16="http://schemas.microsoft.com/office/drawing/2014/main" id="{BF316D38-1BFE-4898-99FD-629AFBA5DD36}"/>
              </a:ext>
            </a:extLst>
          </p:cNvPr>
          <p:cNvSpPr txBox="1"/>
          <p:nvPr/>
        </p:nvSpPr>
        <p:spPr>
          <a:xfrm>
            <a:off x="1704975" y="6191250"/>
            <a:ext cx="11029950" cy="369332"/>
          </a:xfrm>
          <a:prstGeom prst="rect">
            <a:avLst/>
          </a:prstGeom>
          <a:noFill/>
        </p:spPr>
        <p:txBody>
          <a:bodyPr wrap="square" rtlCol="0">
            <a:spAutoFit/>
          </a:bodyPr>
          <a:lstStyle/>
          <a:p>
            <a:r>
              <a:rPr lang="en-SG"/>
              <a:t>    Check out Power BI Embedded Analytics Playground </a:t>
            </a:r>
            <a:r>
              <a:rPr lang="en-SG">
                <a:hlinkClick r:id="rId2"/>
              </a:rPr>
              <a:t>https://playground.powerbi.com/en-us/</a:t>
            </a:r>
            <a:r>
              <a:rPr lang="en-SG"/>
              <a:t> </a:t>
            </a:r>
          </a:p>
        </p:txBody>
      </p:sp>
      <p:pic>
        <p:nvPicPr>
          <p:cNvPr id="8" name="Picture 7">
            <a:extLst>
              <a:ext uri="{FF2B5EF4-FFF2-40B4-BE49-F238E27FC236}">
                <a16:creationId xmlns:a16="http://schemas.microsoft.com/office/drawing/2014/main" id="{8F952432-0A61-4839-BE0C-EAEE8D4D6175}"/>
              </a:ext>
            </a:extLst>
          </p:cNvPr>
          <p:cNvPicPr>
            <a:picLocks noChangeAspect="1"/>
          </p:cNvPicPr>
          <p:nvPr/>
        </p:nvPicPr>
        <p:blipFill>
          <a:blip r:embed="rId3"/>
          <a:stretch>
            <a:fillRect/>
          </a:stretch>
        </p:blipFill>
        <p:spPr>
          <a:xfrm>
            <a:off x="1209676" y="1476375"/>
            <a:ext cx="9696450" cy="4645149"/>
          </a:xfrm>
          <a:prstGeom prst="rect">
            <a:avLst/>
          </a:prstGeom>
        </p:spPr>
      </p:pic>
    </p:spTree>
    <p:extLst>
      <p:ext uri="{BB962C8B-B14F-4D97-AF65-F5344CB8AC3E}">
        <p14:creationId xmlns:p14="http://schemas.microsoft.com/office/powerpoint/2010/main" val="2741346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56702-19F7-470D-841E-B86168039BC6}"/>
              </a:ext>
            </a:extLst>
          </p:cNvPr>
          <p:cNvSpPr>
            <a:spLocks noGrp="1"/>
          </p:cNvSpPr>
          <p:nvPr>
            <p:ph type="title"/>
          </p:nvPr>
        </p:nvSpPr>
        <p:spPr/>
        <p:txBody>
          <a:bodyPr/>
          <a:lstStyle/>
          <a:p>
            <a:r>
              <a:rPr lang="en-SG"/>
              <a:t>Integration and extensibility with Power Apps</a:t>
            </a:r>
          </a:p>
        </p:txBody>
      </p:sp>
      <p:sp>
        <p:nvSpPr>
          <p:cNvPr id="3" name="Content Placeholder 2">
            <a:extLst>
              <a:ext uri="{FF2B5EF4-FFF2-40B4-BE49-F238E27FC236}">
                <a16:creationId xmlns:a16="http://schemas.microsoft.com/office/drawing/2014/main" id="{26B6F40A-2841-421C-B710-229B4FF7D191}"/>
              </a:ext>
            </a:extLst>
          </p:cNvPr>
          <p:cNvSpPr>
            <a:spLocks noGrp="1"/>
          </p:cNvSpPr>
          <p:nvPr>
            <p:ph idx="1"/>
          </p:nvPr>
        </p:nvSpPr>
        <p:spPr/>
        <p:txBody>
          <a:bodyPr>
            <a:normAutofit/>
          </a:bodyPr>
          <a:lstStyle/>
          <a:p>
            <a:pPr marL="0" indent="0">
              <a:buNone/>
            </a:pPr>
            <a:endParaRPr lang="en-SG" sz="2200" b="1"/>
          </a:p>
          <a:p>
            <a:pPr marL="514350" indent="-514350">
              <a:buAutoNum type="arabicPeriod"/>
            </a:pPr>
            <a:r>
              <a:rPr lang="en-SG"/>
              <a:t>Model Driven Apps</a:t>
            </a:r>
          </a:p>
          <a:p>
            <a:pPr marL="0" indent="0">
              <a:buNone/>
            </a:pPr>
            <a:r>
              <a:rPr lang="en-SG"/>
              <a:t>       </a:t>
            </a:r>
            <a:r>
              <a:rPr lang="en-SG" sz="2400"/>
              <a:t>a. Power BI Embed Reports with Environment variables</a:t>
            </a:r>
          </a:p>
          <a:p>
            <a:pPr marL="0" indent="0">
              <a:buNone/>
            </a:pPr>
            <a:r>
              <a:rPr lang="en-SG" sz="2400"/>
              <a:t>        b. Embed Power BI Report in Model driven App forms</a:t>
            </a:r>
          </a:p>
          <a:p>
            <a:pPr marL="0" indent="0">
              <a:buNone/>
            </a:pPr>
            <a:r>
              <a:rPr lang="en-SG"/>
              <a:t>2.   Canvas Apps </a:t>
            </a:r>
          </a:p>
          <a:p>
            <a:pPr marL="0" indent="0">
              <a:buNone/>
            </a:pPr>
            <a:r>
              <a:rPr lang="en-SG"/>
              <a:t>       </a:t>
            </a:r>
            <a:r>
              <a:rPr lang="en-SG" sz="2400"/>
              <a:t>a. Insert Custom Power BI Tiles and Power BI Report</a:t>
            </a:r>
          </a:p>
          <a:p>
            <a:pPr marL="0" indent="0">
              <a:buNone/>
            </a:pPr>
            <a:r>
              <a:rPr lang="en-SG" sz="2400"/>
              <a:t>        b. Power Apps visual for Power BI</a:t>
            </a:r>
          </a:p>
          <a:p>
            <a:pPr marL="0" indent="0">
              <a:buNone/>
            </a:pPr>
            <a:endParaRPr lang="en-SG"/>
          </a:p>
          <a:p>
            <a:pPr marL="0" indent="0">
              <a:buNone/>
            </a:pPr>
            <a:endParaRPr lang="en-SG" sz="2000" i="1"/>
          </a:p>
          <a:p>
            <a:pPr marL="0" indent="0">
              <a:buNone/>
            </a:pPr>
            <a:endParaRPr lang="en-SG"/>
          </a:p>
        </p:txBody>
      </p:sp>
    </p:spTree>
    <p:extLst>
      <p:ext uri="{BB962C8B-B14F-4D97-AF65-F5344CB8AC3E}">
        <p14:creationId xmlns:p14="http://schemas.microsoft.com/office/powerpoint/2010/main" val="3063497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19304-28FA-44EA-963F-6BAD8A1CE93C}"/>
              </a:ext>
            </a:extLst>
          </p:cNvPr>
          <p:cNvSpPr>
            <a:spLocks noGrp="1"/>
          </p:cNvSpPr>
          <p:nvPr>
            <p:ph type="title"/>
          </p:nvPr>
        </p:nvSpPr>
        <p:spPr>
          <a:xfrm>
            <a:off x="514350" y="365126"/>
            <a:ext cx="10839450" cy="456808"/>
          </a:xfrm>
        </p:spPr>
        <p:txBody>
          <a:bodyPr>
            <a:normAutofit fontScale="90000"/>
          </a:bodyPr>
          <a:lstStyle/>
          <a:p>
            <a:r>
              <a:rPr lang="en-SG"/>
              <a:t>Options in Power BI                      Security in Power BI </a:t>
            </a:r>
          </a:p>
        </p:txBody>
      </p:sp>
      <p:sp>
        <p:nvSpPr>
          <p:cNvPr id="3" name="Content Placeholder 2">
            <a:extLst>
              <a:ext uri="{FF2B5EF4-FFF2-40B4-BE49-F238E27FC236}">
                <a16:creationId xmlns:a16="http://schemas.microsoft.com/office/drawing/2014/main" id="{E8C6C73A-7584-4062-9041-690CAACCC81A}"/>
              </a:ext>
            </a:extLst>
          </p:cNvPr>
          <p:cNvSpPr>
            <a:spLocks noGrp="1"/>
          </p:cNvSpPr>
          <p:nvPr>
            <p:ph idx="1"/>
          </p:nvPr>
        </p:nvSpPr>
        <p:spPr>
          <a:xfrm>
            <a:off x="838200" y="955497"/>
            <a:ext cx="3190875" cy="5221466"/>
          </a:xfrm>
        </p:spPr>
        <p:txBody>
          <a:bodyPr>
            <a:normAutofit fontScale="77500" lnSpcReduction="20000"/>
          </a:bodyPr>
          <a:lstStyle/>
          <a:p>
            <a:pPr marL="0" indent="0">
              <a:buNone/>
            </a:pPr>
            <a:r>
              <a:rPr lang="en-SG"/>
              <a:t>In Power BI Desktop</a:t>
            </a:r>
          </a:p>
          <a:p>
            <a:r>
              <a:rPr lang="en-SG" sz="2200"/>
              <a:t>Data Load</a:t>
            </a:r>
          </a:p>
          <a:p>
            <a:r>
              <a:rPr lang="en-SG" sz="2200"/>
              <a:t>Authentication in Browser</a:t>
            </a:r>
          </a:p>
          <a:p>
            <a:pPr marL="0" indent="0">
              <a:buNone/>
            </a:pPr>
            <a:endParaRPr lang="en-SG" sz="2200"/>
          </a:p>
          <a:p>
            <a:pPr marL="0" indent="0">
              <a:buNone/>
            </a:pPr>
            <a:r>
              <a:rPr lang="en-SG" sz="2400"/>
              <a:t>In Power BI Service</a:t>
            </a:r>
          </a:p>
          <a:p>
            <a:r>
              <a:rPr lang="en-SG" sz="2200"/>
              <a:t>Manage access to workspace</a:t>
            </a:r>
          </a:p>
          <a:p>
            <a:r>
              <a:rPr lang="en-SG" sz="2200"/>
              <a:t>Sharing the Power BI Reports/Dashboards</a:t>
            </a:r>
          </a:p>
          <a:p>
            <a:endParaRPr lang="en-SG" sz="2200"/>
          </a:p>
          <a:p>
            <a:pPr marL="0" indent="0">
              <a:buNone/>
            </a:pPr>
            <a:endParaRPr lang="en-SG"/>
          </a:p>
          <a:p>
            <a:pPr marL="0" indent="0">
              <a:buNone/>
            </a:pPr>
            <a:r>
              <a:rPr lang="en-SG"/>
              <a:t>In Admin Centre</a:t>
            </a:r>
          </a:p>
          <a:p>
            <a:r>
              <a:rPr lang="en-SG" sz="2200"/>
              <a:t>Tenant Settings</a:t>
            </a:r>
          </a:p>
          <a:p>
            <a:r>
              <a:rPr lang="en-SG" sz="2200"/>
              <a:t>Custom branding</a:t>
            </a:r>
          </a:p>
          <a:p>
            <a:r>
              <a:rPr lang="en-SG" sz="2200"/>
              <a:t>Usage Metrics</a:t>
            </a:r>
          </a:p>
          <a:p>
            <a:r>
              <a:rPr lang="en-SG" sz="2200"/>
              <a:t>Organization Visuals</a:t>
            </a:r>
          </a:p>
          <a:p>
            <a:r>
              <a:rPr lang="en-SG" sz="2200"/>
              <a:t>Connecting to Azure</a:t>
            </a:r>
          </a:p>
        </p:txBody>
      </p:sp>
      <p:sp>
        <p:nvSpPr>
          <p:cNvPr id="5" name="TextBox 4">
            <a:extLst>
              <a:ext uri="{FF2B5EF4-FFF2-40B4-BE49-F238E27FC236}">
                <a16:creationId xmlns:a16="http://schemas.microsoft.com/office/drawing/2014/main" id="{860F4A83-602D-4FFA-9C45-BFBCF9D4ED77}"/>
              </a:ext>
            </a:extLst>
          </p:cNvPr>
          <p:cNvSpPr txBox="1"/>
          <p:nvPr/>
        </p:nvSpPr>
        <p:spPr>
          <a:xfrm>
            <a:off x="6705600" y="1257300"/>
            <a:ext cx="4981575" cy="1200329"/>
          </a:xfrm>
          <a:prstGeom prst="rect">
            <a:avLst/>
          </a:prstGeom>
          <a:noFill/>
        </p:spPr>
        <p:txBody>
          <a:bodyPr wrap="square" rtlCol="0">
            <a:spAutoFit/>
          </a:bodyPr>
          <a:lstStyle/>
          <a:p>
            <a:r>
              <a:rPr lang="en-SG"/>
              <a:t>Row Level Security – Applies for Viewers only</a:t>
            </a:r>
          </a:p>
          <a:p>
            <a:r>
              <a:rPr lang="en-SG"/>
              <a:t>Object Level Security – Secure specific tables or columns for certain viewers</a:t>
            </a:r>
          </a:p>
          <a:p>
            <a:endParaRPr lang="en-SG"/>
          </a:p>
        </p:txBody>
      </p:sp>
      <p:sp>
        <p:nvSpPr>
          <p:cNvPr id="6" name="Rectangle 5">
            <a:extLst>
              <a:ext uri="{FF2B5EF4-FFF2-40B4-BE49-F238E27FC236}">
                <a16:creationId xmlns:a16="http://schemas.microsoft.com/office/drawing/2014/main" id="{B7814FE7-0ADD-4B96-9335-2D147BE05FF8}"/>
              </a:ext>
            </a:extLst>
          </p:cNvPr>
          <p:cNvSpPr/>
          <p:nvPr/>
        </p:nvSpPr>
        <p:spPr>
          <a:xfrm>
            <a:off x="6838950" y="2682357"/>
            <a:ext cx="4457700" cy="1169551"/>
          </a:xfrm>
          <a:prstGeom prst="rect">
            <a:avLst/>
          </a:prstGeom>
        </p:spPr>
        <p:txBody>
          <a:bodyPr wrap="square">
            <a:spAutoFit/>
          </a:bodyPr>
          <a:lstStyle/>
          <a:p>
            <a:endParaRPr lang="en-SG" sz="3500"/>
          </a:p>
          <a:p>
            <a:r>
              <a:rPr lang="en-SG" sz="3500"/>
              <a:t>Licensing in Power BI</a:t>
            </a:r>
          </a:p>
        </p:txBody>
      </p:sp>
      <p:sp>
        <p:nvSpPr>
          <p:cNvPr id="7" name="TextBox 6">
            <a:extLst>
              <a:ext uri="{FF2B5EF4-FFF2-40B4-BE49-F238E27FC236}">
                <a16:creationId xmlns:a16="http://schemas.microsoft.com/office/drawing/2014/main" id="{036BD1DC-32B1-4F4D-A94D-1112550EA03D}"/>
              </a:ext>
            </a:extLst>
          </p:cNvPr>
          <p:cNvSpPr txBox="1"/>
          <p:nvPr/>
        </p:nvSpPr>
        <p:spPr>
          <a:xfrm>
            <a:off x="6791325" y="3962400"/>
            <a:ext cx="4762500" cy="1754326"/>
          </a:xfrm>
          <a:prstGeom prst="rect">
            <a:avLst/>
          </a:prstGeom>
          <a:noFill/>
        </p:spPr>
        <p:txBody>
          <a:bodyPr wrap="square" rtlCol="0">
            <a:spAutoFit/>
          </a:bodyPr>
          <a:lstStyle/>
          <a:p>
            <a:pPr marL="285750" indent="-285750">
              <a:buFont typeface="Arial" panose="020B0604020202020204" pitchFamily="34" charset="0"/>
              <a:buChar char="•"/>
            </a:pPr>
            <a:r>
              <a:rPr lang="en-SG"/>
              <a:t>Free</a:t>
            </a:r>
          </a:p>
          <a:p>
            <a:pPr marL="285750" indent="-285750">
              <a:buFont typeface="Arial" panose="020B0604020202020204" pitchFamily="34" charset="0"/>
              <a:buChar char="•"/>
            </a:pPr>
            <a:r>
              <a:rPr lang="en-SG"/>
              <a:t>Power BI Pro</a:t>
            </a:r>
          </a:p>
          <a:p>
            <a:pPr marL="285750" indent="-285750">
              <a:buFont typeface="Arial" panose="020B0604020202020204" pitchFamily="34" charset="0"/>
              <a:buChar char="•"/>
            </a:pPr>
            <a:r>
              <a:rPr lang="en-SG"/>
              <a:t>Power BI Premium Per User</a:t>
            </a:r>
          </a:p>
          <a:p>
            <a:pPr marL="285750" indent="-285750">
              <a:buFont typeface="Arial" panose="020B0604020202020204" pitchFamily="34" charset="0"/>
              <a:buChar char="•"/>
            </a:pPr>
            <a:r>
              <a:rPr lang="en-SG"/>
              <a:t>Power BI Premium(</a:t>
            </a:r>
            <a:r>
              <a:rPr lang="en-SG" b="1"/>
              <a:t>P</a:t>
            </a:r>
            <a:r>
              <a:rPr lang="en-SG"/>
              <a:t> SKU)</a:t>
            </a:r>
          </a:p>
          <a:p>
            <a:pPr marL="285750" indent="-285750">
              <a:buFont typeface="Arial" panose="020B0604020202020204" pitchFamily="34" charset="0"/>
              <a:buChar char="•"/>
            </a:pPr>
            <a:r>
              <a:rPr lang="en-SG"/>
              <a:t>Power BI Embedded(</a:t>
            </a:r>
            <a:r>
              <a:rPr lang="en-SG" b="1"/>
              <a:t>A</a:t>
            </a:r>
            <a:r>
              <a:rPr lang="en-SG"/>
              <a:t> SKU)</a:t>
            </a:r>
          </a:p>
          <a:p>
            <a:endParaRPr lang="en-SG"/>
          </a:p>
        </p:txBody>
      </p:sp>
    </p:spTree>
    <p:extLst>
      <p:ext uri="{BB962C8B-B14F-4D97-AF65-F5344CB8AC3E}">
        <p14:creationId xmlns:p14="http://schemas.microsoft.com/office/powerpoint/2010/main" val="1141048288"/>
      </p:ext>
    </p:extLst>
  </p:cSld>
  <p:clrMapOvr>
    <a:masterClrMapping/>
  </p:clrMapOvr>
  <p:transition spd="slow">
    <p:randomBar dir="vert"/>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5EC21-1AF0-4ECE-92A0-76210ED3C29B}"/>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7400" kern="1200">
                <a:solidFill>
                  <a:schemeClr val="tx1"/>
                </a:solidFill>
                <a:latin typeface="+mj-lt"/>
                <a:ea typeface="+mj-ea"/>
                <a:cs typeface="+mj-cs"/>
              </a:rPr>
              <a:t>Power Automate</a:t>
            </a:r>
          </a:p>
        </p:txBody>
      </p:sp>
      <p:graphicFrame>
        <p:nvGraphicFramePr>
          <p:cNvPr id="186" name="Content Placeholder 2">
            <a:extLst>
              <a:ext uri="{FF2B5EF4-FFF2-40B4-BE49-F238E27FC236}">
                <a16:creationId xmlns:a16="http://schemas.microsoft.com/office/drawing/2014/main" id="{6A37E75B-347E-5C9D-BA87-87CEB17D68E1}"/>
              </a:ext>
            </a:extLst>
          </p:cNvPr>
          <p:cNvGraphicFramePr>
            <a:graphicFrameLocks noGrp="1"/>
          </p:cNvGraphicFramePr>
          <p:nvPr>
            <p:ph sz="half" idx="1"/>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37543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789F-179B-79A4-F9B6-BB3648C82F42}"/>
              </a:ext>
            </a:extLst>
          </p:cNvPr>
          <p:cNvSpPr>
            <a:spLocks noGrp="1"/>
          </p:cNvSpPr>
          <p:nvPr>
            <p:ph type="title"/>
          </p:nvPr>
        </p:nvSpPr>
        <p:spPr/>
        <p:txBody>
          <a:bodyPr/>
          <a:lstStyle/>
          <a:p>
            <a:r>
              <a:rPr lang="en-US">
                <a:ea typeface="Calibri Light"/>
                <a:cs typeface="Calibri Light"/>
              </a:rPr>
              <a:t>Types of Power Automate Flows</a:t>
            </a:r>
            <a:endParaRPr lang="en-US"/>
          </a:p>
        </p:txBody>
      </p:sp>
      <p:graphicFrame>
        <p:nvGraphicFramePr>
          <p:cNvPr id="5" name="Content Placeholder 4">
            <a:extLst>
              <a:ext uri="{FF2B5EF4-FFF2-40B4-BE49-F238E27FC236}">
                <a16:creationId xmlns:a16="http://schemas.microsoft.com/office/drawing/2014/main" id="{004E275C-82C3-1B08-B70C-D49B06BE9539}"/>
              </a:ext>
            </a:extLst>
          </p:cNvPr>
          <p:cNvGraphicFramePr>
            <a:graphicFrameLocks noGrp="1"/>
          </p:cNvGraphicFramePr>
          <p:nvPr>
            <p:ph sz="half" idx="1"/>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22DBCBD1-278B-DA65-FF2B-612B3A8EB77B}"/>
              </a:ext>
            </a:extLst>
          </p:cNvPr>
          <p:cNvSpPr>
            <a:spLocks noGrp="1"/>
          </p:cNvSpPr>
          <p:nvPr>
            <p:ph sz="half" idx="2"/>
          </p:nvPr>
        </p:nvSpPr>
        <p:spPr>
          <a:xfrm>
            <a:off x="6429777" y="3424752"/>
            <a:ext cx="5181600" cy="4351338"/>
          </a:xfrm>
        </p:spPr>
        <p:txBody>
          <a:bodyPr vert="horz" lIns="91440" tIns="45720" rIns="91440" bIns="45720" rtlCol="0" anchor="t">
            <a:normAutofit/>
          </a:bodyPr>
          <a:lstStyle/>
          <a:p>
            <a:pPr>
              <a:buFont typeface="Wingdings" panose="020B0604020202020204" pitchFamily="34" charset="0"/>
              <a:buChar char="v"/>
            </a:pPr>
            <a:r>
              <a:rPr lang="en-US">
                <a:ea typeface="Calibri"/>
                <a:cs typeface="Calibri"/>
              </a:rPr>
              <a:t>Trigger</a:t>
            </a:r>
          </a:p>
          <a:p>
            <a:pPr>
              <a:buFont typeface="Wingdings" panose="020B0604020202020204" pitchFamily="34" charset="0"/>
              <a:buChar char="v"/>
            </a:pPr>
            <a:r>
              <a:rPr lang="en-US">
                <a:ea typeface="Calibri"/>
                <a:cs typeface="Calibri"/>
              </a:rPr>
              <a:t>Action</a:t>
            </a:r>
          </a:p>
          <a:p>
            <a:pPr>
              <a:buFont typeface="Wingdings" panose="020B0604020202020204" pitchFamily="34" charset="0"/>
              <a:buChar char="v"/>
            </a:pPr>
            <a:r>
              <a:rPr lang="en-US">
                <a:ea typeface="Calibri"/>
                <a:cs typeface="Calibri"/>
              </a:rPr>
              <a:t>Condition</a:t>
            </a:r>
          </a:p>
        </p:txBody>
      </p:sp>
      <p:sp>
        <p:nvSpPr>
          <p:cNvPr id="153" name="TextBox 152">
            <a:extLst>
              <a:ext uri="{FF2B5EF4-FFF2-40B4-BE49-F238E27FC236}">
                <a16:creationId xmlns:a16="http://schemas.microsoft.com/office/drawing/2014/main" id="{7646FB53-2E2F-0D84-553F-3F82336858BF}"/>
              </a:ext>
            </a:extLst>
          </p:cNvPr>
          <p:cNvSpPr txBox="1"/>
          <p:nvPr/>
        </p:nvSpPr>
        <p:spPr>
          <a:xfrm>
            <a:off x="6312608" y="2718538"/>
            <a:ext cx="448452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Calibri"/>
                <a:cs typeface="Calibri"/>
              </a:rPr>
              <a:t>Key Concepts</a:t>
            </a:r>
          </a:p>
        </p:txBody>
      </p:sp>
    </p:spTree>
    <p:extLst>
      <p:ext uri="{BB962C8B-B14F-4D97-AF65-F5344CB8AC3E}">
        <p14:creationId xmlns:p14="http://schemas.microsoft.com/office/powerpoint/2010/main" val="38897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EEB7832-0734-2956-F8ED-EA94579A4E04}"/>
              </a:ext>
            </a:extLst>
          </p:cNvPr>
          <p:cNvSpPr>
            <a:spLocks noGrp="1"/>
          </p:cNvSpPr>
          <p:nvPr>
            <p:ph type="dt" sz="half" idx="10"/>
          </p:nvPr>
        </p:nvSpPr>
        <p:spPr/>
        <p:txBody>
          <a:bodyPr/>
          <a:lstStyle/>
          <a:p>
            <a:fld id="{43E04B7B-EF6C-41A7-98B0-1EC176920897}" type="datetime1">
              <a:t>10/3/2025</a:t>
            </a:fld>
            <a:endParaRPr lang="en-US"/>
          </a:p>
        </p:txBody>
      </p:sp>
      <p:sp>
        <p:nvSpPr>
          <p:cNvPr id="6" name="Footer Placeholder 5">
            <a:extLst>
              <a:ext uri="{FF2B5EF4-FFF2-40B4-BE49-F238E27FC236}">
                <a16:creationId xmlns:a16="http://schemas.microsoft.com/office/drawing/2014/main" id="{873800D6-02F6-0FAB-AA01-BFB76273C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5B751-D727-496B-741F-5782AF887CF0}"/>
              </a:ext>
            </a:extLst>
          </p:cNvPr>
          <p:cNvSpPr>
            <a:spLocks noGrp="1"/>
          </p:cNvSpPr>
          <p:nvPr>
            <p:ph type="sldNum" sz="quarter" idx="12"/>
          </p:nvPr>
        </p:nvSpPr>
        <p:spPr/>
        <p:txBody>
          <a:bodyPr/>
          <a:lstStyle/>
          <a:p>
            <a:fld id="{0D37D404-0F36-364B-A315-CC51279A2806}" type="slidenum">
              <a:rPr lang="en-US" smtClean="0"/>
              <a:t>5</a:t>
            </a:fld>
            <a:endParaRPr lang="en-US"/>
          </a:p>
        </p:txBody>
      </p:sp>
      <p:pic>
        <p:nvPicPr>
          <p:cNvPr id="8" name="Content Placeholder 7" descr="Power Platform.">
            <a:extLst>
              <a:ext uri="{FF2B5EF4-FFF2-40B4-BE49-F238E27FC236}">
                <a16:creationId xmlns:a16="http://schemas.microsoft.com/office/drawing/2014/main" id="{979ABAB4-E16B-AF73-DB2A-803A93CEE9D6}"/>
              </a:ext>
            </a:extLst>
          </p:cNvPr>
          <p:cNvPicPr>
            <a:picLocks noGrp="1" noChangeAspect="1"/>
          </p:cNvPicPr>
          <p:nvPr>
            <p:ph sz="half" idx="4294967295"/>
          </p:nvPr>
        </p:nvPicPr>
        <p:blipFill>
          <a:blip r:embed="rId2"/>
          <a:stretch>
            <a:fillRect/>
          </a:stretch>
        </p:blipFill>
        <p:spPr>
          <a:xfrm>
            <a:off x="9525" y="-1588"/>
            <a:ext cx="11906250" cy="6864351"/>
          </a:xfrm>
        </p:spPr>
      </p:pic>
    </p:spTree>
    <p:extLst>
      <p:ext uri="{BB962C8B-B14F-4D97-AF65-F5344CB8AC3E}">
        <p14:creationId xmlns:p14="http://schemas.microsoft.com/office/powerpoint/2010/main" val="12960705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BBC68-9D9A-0E53-76B5-CDC78895E581}"/>
              </a:ext>
            </a:extLst>
          </p:cNvPr>
          <p:cNvSpPr>
            <a:spLocks noGrp="1"/>
          </p:cNvSpPr>
          <p:nvPr>
            <p:ph type="title"/>
          </p:nvPr>
        </p:nvSpPr>
        <p:spPr/>
        <p:txBody>
          <a:bodyPr/>
          <a:lstStyle/>
          <a:p>
            <a:r>
              <a:rPr lang="en-US">
                <a:ea typeface="Calibri Light"/>
                <a:cs typeface="Calibri Light"/>
              </a:rPr>
              <a:t>Features of Power Automate</a:t>
            </a:r>
            <a:endParaRPr lang="en-US"/>
          </a:p>
        </p:txBody>
      </p:sp>
      <p:pic>
        <p:nvPicPr>
          <p:cNvPr id="5" name="Content Placeholder 4" descr="Head with gears with solid fill">
            <a:extLst>
              <a:ext uri="{FF2B5EF4-FFF2-40B4-BE49-F238E27FC236}">
                <a16:creationId xmlns:a16="http://schemas.microsoft.com/office/drawing/2014/main" id="{B9A2E895-6DF6-739D-F72A-B5E1827DB9A8}"/>
              </a:ext>
            </a:extLst>
          </p:cNvPr>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118056" y="2720706"/>
            <a:ext cx="2567188" cy="2567188"/>
          </a:xfrm>
        </p:spPr>
      </p:pic>
      <p:sp>
        <p:nvSpPr>
          <p:cNvPr id="4" name="Content Placeholder 3">
            <a:extLst>
              <a:ext uri="{FF2B5EF4-FFF2-40B4-BE49-F238E27FC236}">
                <a16:creationId xmlns:a16="http://schemas.microsoft.com/office/drawing/2014/main" id="{4F150235-0A9B-ECDE-1420-F79A2BDD0CD3}"/>
              </a:ext>
            </a:extLst>
          </p:cNvPr>
          <p:cNvSpPr>
            <a:spLocks noGrp="1"/>
          </p:cNvSpPr>
          <p:nvPr>
            <p:ph sz="half" idx="2"/>
          </p:nvPr>
        </p:nvSpPr>
        <p:spPr>
          <a:xfrm>
            <a:off x="2555384" y="1825625"/>
            <a:ext cx="8798416" cy="4351338"/>
          </a:xfrm>
        </p:spPr>
        <p:txBody>
          <a:bodyPr vert="horz" lIns="91440" tIns="45720" rIns="91440" bIns="45720" rtlCol="0" anchor="t">
            <a:normAutofit fontScale="92500" lnSpcReduction="10000"/>
          </a:bodyPr>
          <a:lstStyle/>
          <a:p>
            <a:r>
              <a:rPr lang="en-US" b="1"/>
              <a:t>Core Features of Power Automate</a:t>
            </a:r>
            <a:endParaRPr lang="en-US">
              <a:ea typeface="Calibri" panose="020F0502020204030204"/>
              <a:cs typeface="Calibri" panose="020F0502020204030204"/>
            </a:endParaRPr>
          </a:p>
          <a:p>
            <a:r>
              <a:rPr lang="en-US" b="1">
                <a:ea typeface="+mn-lt"/>
                <a:cs typeface="+mn-lt"/>
              </a:rPr>
              <a:t>Prebuilt Templates</a:t>
            </a:r>
            <a:r>
              <a:rPr lang="en-US">
                <a:ea typeface="+mn-lt"/>
                <a:cs typeface="+mn-lt"/>
              </a:rPr>
              <a:t>: Ready-to-use templates for popular workflows.</a:t>
            </a:r>
            <a:endParaRPr lang="en-US"/>
          </a:p>
          <a:p>
            <a:r>
              <a:rPr lang="en-US" b="1">
                <a:ea typeface="+mn-lt"/>
                <a:cs typeface="+mn-lt"/>
              </a:rPr>
              <a:t>Connectors</a:t>
            </a:r>
            <a:r>
              <a:rPr lang="en-US">
                <a:ea typeface="+mn-lt"/>
                <a:cs typeface="+mn-lt"/>
              </a:rPr>
              <a:t>: Predefined connectors that allow you to integrate with hundreds of services (e.g., SharePoint, Outlook, Twitter, SQL Server, and third-party APIs).</a:t>
            </a:r>
            <a:endParaRPr lang="en-US"/>
          </a:p>
          <a:p>
            <a:r>
              <a:rPr lang="en-US" b="1">
                <a:ea typeface="+mn-lt"/>
                <a:cs typeface="+mn-lt"/>
              </a:rPr>
              <a:t>Custom Connectors</a:t>
            </a:r>
            <a:r>
              <a:rPr lang="en-US">
                <a:ea typeface="+mn-lt"/>
                <a:cs typeface="+mn-lt"/>
              </a:rPr>
              <a:t>: Create your own connectors to link with apps not in the predefined list.</a:t>
            </a:r>
            <a:endParaRPr lang="en-US"/>
          </a:p>
          <a:p>
            <a:r>
              <a:rPr lang="en-US" b="1">
                <a:ea typeface="+mn-lt"/>
                <a:cs typeface="+mn-lt"/>
              </a:rPr>
              <a:t>Expression Editor</a:t>
            </a:r>
            <a:r>
              <a:rPr lang="en-US">
                <a:ea typeface="+mn-lt"/>
                <a:cs typeface="+mn-lt"/>
              </a:rPr>
              <a:t>: Allows for advanced logic in flows, using formulas and expressions (e.g., formatting dates, manipulating text).</a:t>
            </a:r>
            <a:endParaRPr lang="en-US"/>
          </a:p>
          <a:p>
            <a:endParaRPr lang="en-US">
              <a:ea typeface="Calibri"/>
              <a:cs typeface="Calibri"/>
            </a:endParaRPr>
          </a:p>
        </p:txBody>
      </p:sp>
    </p:spTree>
    <p:extLst>
      <p:ext uri="{BB962C8B-B14F-4D97-AF65-F5344CB8AC3E}">
        <p14:creationId xmlns:p14="http://schemas.microsoft.com/office/powerpoint/2010/main" val="39129251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8055"/>
            <a:ext cx="7201941" cy="1508760"/>
          </a:xfrm>
          <a:prstGeom prst="rect">
            <a:avLst/>
          </a:prstGeom>
          <a:solidFill>
            <a:srgbClr val="4299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9609CC6-2AD0-4E70-8380-F6F49B744881}"/>
              </a:ext>
            </a:extLst>
          </p:cNvPr>
          <p:cNvSpPr>
            <a:spLocks noGrp="1"/>
          </p:cNvSpPr>
          <p:nvPr>
            <p:ph type="title"/>
          </p:nvPr>
        </p:nvSpPr>
        <p:spPr>
          <a:xfrm>
            <a:off x="777240" y="694944"/>
            <a:ext cx="6610388" cy="1042416"/>
          </a:xfrm>
        </p:spPr>
        <p:txBody>
          <a:bodyPr vert="horz" lIns="91440" tIns="45720" rIns="91440" bIns="45720" rtlCol="0" anchor="ctr">
            <a:normAutofit/>
          </a:bodyPr>
          <a:lstStyle/>
          <a:p>
            <a:r>
              <a:rPr lang="en-US" sz="4200">
                <a:solidFill>
                  <a:srgbClr val="FFFFFF"/>
                </a:solidFill>
              </a:rPr>
              <a:t>Copilot Studio</a:t>
            </a:r>
            <a:endParaRPr lang="en-US" sz="4200" kern="1200">
              <a:solidFill>
                <a:srgbClr val="FFFFFF"/>
              </a:solidFill>
              <a:latin typeface="+mj-lt"/>
              <a:ea typeface="+mj-ea"/>
              <a:cs typeface="+mj-cs"/>
            </a:endParaRPr>
          </a:p>
        </p:txBody>
      </p:sp>
      <p:sp>
        <p:nvSpPr>
          <p:cNvPr id="21" name="Rectangle 11">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450222"/>
            <a:ext cx="1861718" cy="1506594"/>
          </a:xfrm>
          <a:prstGeom prst="rect">
            <a:avLst/>
          </a:prstGeom>
          <a:solidFill>
            <a:srgbClr val="2799F4">
              <a:alpha val="95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13">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0314" y="453269"/>
            <a:ext cx="1862765" cy="1505231"/>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15">
            <a:extLst>
              <a:ext uri="{FF2B5EF4-FFF2-40B4-BE49-F238E27FC236}">
                <a16:creationId xmlns:a16="http://schemas.microsoft.com/office/drawing/2014/main" id="{33A87B69-D1B1-4DA7-B224-F220FC523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2130552"/>
            <a:ext cx="7205472" cy="4270248"/>
          </a:xfrm>
          <a:prstGeom prst="rect">
            <a:avLst/>
          </a:prstGeom>
          <a:solidFill>
            <a:srgbClr val="2799F4">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17">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45755" y="2127680"/>
            <a:ext cx="3887324" cy="427311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51B267-CD87-431D-880B-BC71990F2F97}"/>
              </a:ext>
            </a:extLst>
          </p:cNvPr>
          <p:cNvSpPr>
            <a:spLocks noGrp="1"/>
          </p:cNvSpPr>
          <p:nvPr>
            <p:ph sz="half" idx="1"/>
          </p:nvPr>
        </p:nvSpPr>
        <p:spPr>
          <a:xfrm>
            <a:off x="8109311" y="2812892"/>
            <a:ext cx="3360212" cy="2350243"/>
          </a:xfrm>
        </p:spPr>
        <p:txBody>
          <a:bodyPr vert="horz" lIns="91440" tIns="45720" rIns="91440" bIns="45720" rtlCol="0" anchor="ctr">
            <a:normAutofit/>
          </a:bodyPr>
          <a:lstStyle/>
          <a:p>
            <a:r>
              <a:rPr lang="en-US" sz="1800"/>
              <a:t>Build chatbots using no-code!</a:t>
            </a:r>
            <a:endParaRPr lang="en-US" sz="1800">
              <a:ea typeface="Calibri"/>
              <a:cs typeface="Calibri"/>
            </a:endParaRPr>
          </a:p>
          <a:p>
            <a:r>
              <a:rPr lang="en-US" sz="1800"/>
              <a:t>Select from a list of supported languages</a:t>
            </a:r>
            <a:endParaRPr lang="en-US" sz="1800">
              <a:ea typeface="Calibri" panose="020F0502020204030204"/>
              <a:cs typeface="Calibri" panose="020F0502020204030204"/>
            </a:endParaRPr>
          </a:p>
          <a:p>
            <a:r>
              <a:rPr lang="en-US" sz="1800"/>
              <a:t>Let users have conversations and take action (when you combine Copilot Studio &amp; Power Automate!)</a:t>
            </a:r>
            <a:endParaRPr lang="en-US" sz="1800">
              <a:ea typeface="Calibri" panose="020F0502020204030204"/>
              <a:cs typeface="Calibri" panose="020F0502020204030204"/>
            </a:endParaRPr>
          </a:p>
        </p:txBody>
      </p:sp>
      <p:sp>
        <p:nvSpPr>
          <p:cNvPr id="7" name="TextBox 6">
            <a:extLst>
              <a:ext uri="{FF2B5EF4-FFF2-40B4-BE49-F238E27FC236}">
                <a16:creationId xmlns:a16="http://schemas.microsoft.com/office/drawing/2014/main" id="{789E6BAC-4051-FC95-D5D6-6B0886EB02B8}"/>
              </a:ext>
            </a:extLst>
          </p:cNvPr>
          <p:cNvSpPr txBox="1"/>
          <p:nvPr/>
        </p:nvSpPr>
        <p:spPr>
          <a:xfrm>
            <a:off x="466725" y="2133600"/>
            <a:ext cx="692467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Benefits of using Copilot:</a:t>
            </a:r>
          </a:p>
          <a:p>
            <a:pPr>
              <a:buFont typeface=""/>
              <a:buChar char="•"/>
            </a:pPr>
            <a:r>
              <a:rPr lang="en-US" b="1"/>
              <a:t>Natural Language Input</a:t>
            </a:r>
            <a:r>
              <a:rPr lang="en-US"/>
              <a:t>: Users can describe what they want to achieve using simple language, and Copilot Studio generates the corresponding automation or app logic.</a:t>
            </a:r>
            <a:endParaRPr lang="en-US">
              <a:ea typeface="Calibri"/>
              <a:cs typeface="Calibri"/>
            </a:endParaRPr>
          </a:p>
          <a:p>
            <a:pPr>
              <a:buFont typeface=""/>
              <a:buChar char="•"/>
            </a:pPr>
            <a:r>
              <a:rPr lang="en-US" b="1"/>
              <a:t>Embedded in Power Apps &amp; Power Automate</a:t>
            </a:r>
            <a:r>
              <a:rPr lang="en-US"/>
              <a:t>: Direct integration into both Power Apps and Power Automate, streamlining the app-building and automation processes.</a:t>
            </a:r>
            <a:endParaRPr lang="en-US">
              <a:ea typeface="Calibri"/>
              <a:cs typeface="Calibri"/>
            </a:endParaRPr>
          </a:p>
          <a:p>
            <a:pPr>
              <a:buFont typeface=""/>
              <a:buChar char="•"/>
            </a:pPr>
            <a:r>
              <a:rPr lang="en-US" b="1"/>
              <a:t>Predictive Suggestions</a:t>
            </a:r>
            <a:r>
              <a:rPr lang="en-US"/>
              <a:t>: AI suggests actions, components, and templates based on user inputs, helping to quickly build solutions.</a:t>
            </a:r>
            <a:endParaRPr lang="en-US">
              <a:ea typeface="Calibri"/>
              <a:cs typeface="Calibri"/>
            </a:endParaRPr>
          </a:p>
          <a:p>
            <a:pPr>
              <a:buFont typeface=""/>
              <a:buChar char="•"/>
            </a:pPr>
            <a:r>
              <a:rPr lang="en-US" b="1"/>
              <a:t>Real-Time Collaboration</a:t>
            </a:r>
            <a:r>
              <a:rPr lang="en-US"/>
              <a:t>: Copilot assists in creating apps and flows collaboratively in real time.</a:t>
            </a:r>
            <a:endParaRPr lang="en-US">
              <a:ea typeface="Calibri"/>
              <a:cs typeface="Calibri"/>
            </a:endParaRPr>
          </a:p>
        </p:txBody>
      </p:sp>
      <p:pic>
        <p:nvPicPr>
          <p:cNvPr id="8" name="Picture 7" descr="What is Microsoft Copilot Studio? A ...">
            <a:extLst>
              <a:ext uri="{FF2B5EF4-FFF2-40B4-BE49-F238E27FC236}">
                <a16:creationId xmlns:a16="http://schemas.microsoft.com/office/drawing/2014/main" id="{3F69E9FD-3DD0-09F5-CE77-20EC3AF02C1D}"/>
              </a:ext>
            </a:extLst>
          </p:cNvPr>
          <p:cNvPicPr>
            <a:picLocks noChangeAspect="1"/>
          </p:cNvPicPr>
          <p:nvPr/>
        </p:nvPicPr>
        <p:blipFill>
          <a:blip r:embed="rId2"/>
          <a:stretch>
            <a:fillRect/>
          </a:stretch>
        </p:blipFill>
        <p:spPr>
          <a:xfrm>
            <a:off x="7663913" y="445092"/>
            <a:ext cx="4067175" cy="1514475"/>
          </a:xfrm>
          <a:prstGeom prst="rect">
            <a:avLst/>
          </a:prstGeom>
        </p:spPr>
      </p:pic>
      <p:sp>
        <p:nvSpPr>
          <p:cNvPr id="9" name="TextBox 8">
            <a:extLst>
              <a:ext uri="{FF2B5EF4-FFF2-40B4-BE49-F238E27FC236}">
                <a16:creationId xmlns:a16="http://schemas.microsoft.com/office/drawing/2014/main" id="{F35863D3-8AD6-4783-09E7-F9E304DD15FB}"/>
              </a:ext>
            </a:extLst>
          </p:cNvPr>
          <p:cNvSpPr txBox="1"/>
          <p:nvPr/>
        </p:nvSpPr>
        <p:spPr>
          <a:xfrm>
            <a:off x="7831214" y="2413666"/>
            <a:ext cx="38896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ea typeface="Calibri"/>
                <a:cs typeface="Calibri"/>
              </a:rPr>
              <a:t>Purposes of using Copilot Studio</a:t>
            </a:r>
            <a:endParaRPr lang="en-US" sz="2000" b="1"/>
          </a:p>
        </p:txBody>
      </p:sp>
    </p:spTree>
    <p:extLst>
      <p:ext uri="{BB962C8B-B14F-4D97-AF65-F5344CB8AC3E}">
        <p14:creationId xmlns:p14="http://schemas.microsoft.com/office/powerpoint/2010/main" val="2191805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Screenshot of the Copilot Studio Architecture slide">
            <a:extLst>
              <a:ext uri="{FF2B5EF4-FFF2-40B4-BE49-F238E27FC236}">
                <a16:creationId xmlns:a16="http://schemas.microsoft.com/office/drawing/2014/main" id="{72313D82-E829-C0DB-BABF-F5B7ED7D367B}"/>
              </a:ext>
            </a:extLst>
          </p:cNvPr>
          <p:cNvPicPr>
            <a:picLocks noChangeAspect="1"/>
          </p:cNvPicPr>
          <p:nvPr/>
        </p:nvPicPr>
        <p:blipFill>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670559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E2FE3A7B-DDFF-4F81-8AAE-11D96D138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9825ADD-F95C-4747-9B41-5DB21C28E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5571066"/>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91A8E-B2BA-467D-BB87-8CFBFB13A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6948"/>
            <a:ext cx="10744200" cy="5404104"/>
          </a:xfrm>
          <a:prstGeom prst="rect">
            <a:avLst/>
          </a:prstGeom>
          <a:noFill/>
          <a:ln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CB0CD4-CCF5-434F-B708-F7DCC00A9487}"/>
              </a:ext>
            </a:extLst>
          </p:cNvPr>
          <p:cNvSpPr>
            <a:spLocks noGrp="1"/>
          </p:cNvSpPr>
          <p:nvPr>
            <p:ph type="title" idx="4294967295"/>
          </p:nvPr>
        </p:nvSpPr>
        <p:spPr>
          <a:xfrm>
            <a:off x="1286503" y="1285196"/>
            <a:ext cx="9607160" cy="2779429"/>
          </a:xfrm>
        </p:spPr>
        <p:txBody>
          <a:bodyPr vert="horz" lIns="91440" tIns="45720" rIns="91440" bIns="45720" rtlCol="0" anchor="b">
            <a:normAutofit/>
          </a:bodyPr>
          <a:lstStyle/>
          <a:p>
            <a:pPr algn="ctr">
              <a:lnSpc>
                <a:spcPct val="80000"/>
              </a:lnSpc>
            </a:pPr>
            <a:r>
              <a:rPr lang="en-US" sz="7200">
                <a:solidFill>
                  <a:srgbClr val="FFFFFF"/>
                </a:solidFill>
              </a:rPr>
              <a:t>DEMO!</a:t>
            </a:r>
          </a:p>
        </p:txBody>
      </p:sp>
    </p:spTree>
    <p:extLst>
      <p:ext uri="{BB962C8B-B14F-4D97-AF65-F5344CB8AC3E}">
        <p14:creationId xmlns:p14="http://schemas.microsoft.com/office/powerpoint/2010/main" val="1076903068"/>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D7C3B-69C1-4867-A67D-4F957EE298A4}"/>
              </a:ext>
            </a:extLst>
          </p:cNvPr>
          <p:cNvSpPr>
            <a:spLocks noGrp="1"/>
          </p:cNvSpPr>
          <p:nvPr>
            <p:ph type="title"/>
          </p:nvPr>
        </p:nvSpPr>
        <p:spPr>
          <a:xfrm>
            <a:off x="1071846" y="1059736"/>
            <a:ext cx="10040233" cy="1228130"/>
          </a:xfrm>
        </p:spPr>
        <p:txBody>
          <a:bodyPr>
            <a:normAutofit/>
          </a:bodyPr>
          <a:lstStyle/>
          <a:p>
            <a:r>
              <a:rPr lang="en-US">
                <a:solidFill>
                  <a:srgbClr val="FFFFFF"/>
                </a:solidFill>
              </a:rPr>
              <a:t>Resources</a:t>
            </a:r>
          </a:p>
        </p:txBody>
      </p:sp>
      <p:sp>
        <p:nvSpPr>
          <p:cNvPr id="6" name="TextBox 5">
            <a:extLst>
              <a:ext uri="{FF2B5EF4-FFF2-40B4-BE49-F238E27FC236}">
                <a16:creationId xmlns:a16="http://schemas.microsoft.com/office/drawing/2014/main" id="{2F911C5C-3576-0ACF-5693-1CE0DBC4D0E2}"/>
              </a:ext>
            </a:extLst>
          </p:cNvPr>
          <p:cNvSpPr txBox="1"/>
          <p:nvPr/>
        </p:nvSpPr>
        <p:spPr>
          <a:xfrm>
            <a:off x="1228725" y="3200400"/>
            <a:ext cx="926782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hlinkClick r:id="rId2"/>
              </a:rPr>
              <a:t>https://github.com/pavanmanideep/PL-400-Training-Microsoft-Power-Platform-Developer</a:t>
            </a:r>
            <a:endParaRPr lang="en-US" b="1"/>
          </a:p>
          <a:p>
            <a:endParaRPr lang="en-US" b="1">
              <a:ea typeface="+mn-lt"/>
              <a:cs typeface="+mn-lt"/>
            </a:endParaRPr>
          </a:p>
          <a:p>
            <a:r>
              <a:rPr lang="en-US" b="1">
                <a:ea typeface="+mn-lt"/>
                <a:cs typeface="+mn-lt"/>
                <a:hlinkClick r:id="rId3"/>
              </a:rPr>
              <a:t>https://github.com/pavanmanideep/Power-Platform-Fusion-Development</a:t>
            </a:r>
          </a:p>
          <a:p>
            <a:endParaRPr lang="en-US" b="1">
              <a:ea typeface="Calibri Light" panose="020F0302020204030204"/>
              <a:cs typeface="Calibri Light" panose="020F0302020204030204"/>
            </a:endParaRPr>
          </a:p>
          <a:p>
            <a:r>
              <a:rPr lang="en-US" b="1" u="sng">
                <a:hlinkClick r:id="rId4"/>
              </a:rPr>
              <a:t>https://github.com/pavanmanideep/PowerPlatformLearnings</a:t>
            </a:r>
            <a:endParaRPr lang="en-US" b="1" u="sng">
              <a:ea typeface="Calibri Light"/>
              <a:cs typeface="Calibri Light"/>
            </a:endParaRPr>
          </a:p>
          <a:p>
            <a:endParaRPr lang="en-US" b="1" u="sng">
              <a:ea typeface="Calibri Light"/>
              <a:cs typeface="Calibri Light"/>
            </a:endParaRPr>
          </a:p>
          <a:p>
            <a:r>
              <a:rPr lang="en-US" b="1">
                <a:ea typeface="+mn-lt"/>
                <a:cs typeface="+mn-lt"/>
                <a:hlinkClick r:id="rId5"/>
              </a:rPr>
              <a:t>https://github.com/pavanmanideep/Power-Platform-Boot-Camps</a:t>
            </a:r>
            <a:endParaRPr lang="en-US" b="1">
              <a:ea typeface="+mn-lt"/>
              <a:cs typeface="+mn-lt"/>
            </a:endParaRPr>
          </a:p>
          <a:p>
            <a:endParaRPr lang="en-US">
              <a:ea typeface="Calibri Light"/>
              <a:cs typeface="Calibri Light"/>
            </a:endParaRPr>
          </a:p>
          <a:p>
            <a:endParaRPr lang="en-US">
              <a:ea typeface="Calibri Light"/>
              <a:cs typeface="Calibri Light"/>
            </a:endParaRPr>
          </a:p>
        </p:txBody>
      </p:sp>
    </p:spTree>
    <p:extLst>
      <p:ext uri="{BB962C8B-B14F-4D97-AF65-F5344CB8AC3E}">
        <p14:creationId xmlns:p14="http://schemas.microsoft.com/office/powerpoint/2010/main" val="1811207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FFE50961-0F1B-484C-85BC-4BD16B9FF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Back of people's heads and raised hands at corporate presentation with speaker and whiteboard out of focus in background">
            <a:extLst>
              <a:ext uri="{FF2B5EF4-FFF2-40B4-BE49-F238E27FC236}">
                <a16:creationId xmlns:a16="http://schemas.microsoft.com/office/drawing/2014/main" id="{B06ACF0C-9EFA-67C8-57D5-BAE1F28B2659}"/>
              </a:ext>
            </a:extLst>
          </p:cNvPr>
          <p:cNvPicPr>
            <a:picLocks noGrp="1" noChangeAspect="1"/>
          </p:cNvPicPr>
          <p:nvPr>
            <p:ph idx="1"/>
          </p:nvPr>
        </p:nvPicPr>
        <p:blipFill rotWithShape="1">
          <a:blip r:embed="rId2">
            <a:alphaModFix amt="4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B0D5D0E3-105E-9C00-5BAD-1FA98EAB42B4}"/>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8800" kern="1200" spc="-120" baseline="0">
                <a:solidFill>
                  <a:schemeClr val="tx1"/>
                </a:solidFill>
                <a:latin typeface="+mj-lt"/>
                <a:ea typeface="+mj-ea"/>
                <a:cs typeface="+mj-cs"/>
              </a:rPr>
              <a:t>Any Questions?</a:t>
            </a:r>
          </a:p>
        </p:txBody>
      </p:sp>
      <p:sp>
        <p:nvSpPr>
          <p:cNvPr id="5" name="Date Placeholder 4">
            <a:extLst>
              <a:ext uri="{FF2B5EF4-FFF2-40B4-BE49-F238E27FC236}">
                <a16:creationId xmlns:a16="http://schemas.microsoft.com/office/drawing/2014/main" id="{AD6687D7-8296-D187-6BF3-B210EAFA0271}"/>
              </a:ext>
            </a:extLst>
          </p:cNvPr>
          <p:cNvSpPr>
            <a:spLocks noGrp="1"/>
          </p:cNvSpPr>
          <p:nvPr>
            <p:ph type="dt" sz="half" idx="10"/>
          </p:nvPr>
        </p:nvSpPr>
        <p:spPr>
          <a:xfrm>
            <a:off x="685800" y="6412447"/>
            <a:ext cx="4114800" cy="228600"/>
          </a:xfrm>
        </p:spPr>
        <p:txBody>
          <a:bodyPr vert="horz" lIns="91440" tIns="45720" rIns="91440" bIns="45720" rtlCol="0" anchor="ctr">
            <a:normAutofit/>
          </a:bodyPr>
          <a:lstStyle/>
          <a:p>
            <a:pPr>
              <a:lnSpc>
                <a:spcPct val="90000"/>
              </a:lnSpc>
              <a:spcAft>
                <a:spcPts val="600"/>
              </a:spcAft>
            </a:pPr>
            <a:fld id="{5E104997-C710-4864-A78E-E9A8CAC9C301}" type="datetime1">
              <a:rPr lang="en-US" smtClean="0"/>
              <a:pPr>
                <a:lnSpc>
                  <a:spcPct val="90000"/>
                </a:lnSpc>
                <a:spcAft>
                  <a:spcPts val="600"/>
                </a:spcAft>
              </a:pPr>
              <a:t>10/3/2025</a:t>
            </a:fld>
            <a:endParaRPr lang="en-US"/>
          </a:p>
        </p:txBody>
      </p:sp>
    </p:spTree>
    <p:extLst>
      <p:ext uri="{BB962C8B-B14F-4D97-AF65-F5344CB8AC3E}">
        <p14:creationId xmlns:p14="http://schemas.microsoft.com/office/powerpoint/2010/main" val="1278800975"/>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DAAF705-A993-1207-2E1C-91F120855C94}"/>
              </a:ext>
            </a:extLst>
          </p:cNvPr>
          <p:cNvSpPr>
            <a:spLocks noGrp="1"/>
          </p:cNvSpPr>
          <p:nvPr>
            <p:ph idx="1"/>
          </p:nvPr>
        </p:nvSpPr>
        <p:spPr/>
        <p:txBody>
          <a:bodyPr vert="horz" lIns="91440" tIns="45720" rIns="91440" bIns="45720" rtlCol="0" anchor="t">
            <a:normAutofit/>
          </a:bodyPr>
          <a:lstStyle/>
          <a:p>
            <a:r>
              <a:rPr lang="en-US" sz="5400">
                <a:solidFill>
                  <a:srgbClr val="50B4C8"/>
                </a:solidFill>
                <a:ea typeface="Calibri Light"/>
                <a:cs typeface="Calibri Light"/>
              </a:rPr>
              <a:t>                  Thank you!</a:t>
            </a:r>
            <a:endParaRPr lang="en-US" sz="5400">
              <a:solidFill>
                <a:srgbClr val="000000"/>
              </a:solidFill>
              <a:ea typeface="Calibri Light"/>
              <a:cs typeface="Calibri Light"/>
            </a:endParaRPr>
          </a:p>
          <a:p>
            <a:endParaRPr lang="en-US">
              <a:ea typeface="Calibri Light"/>
              <a:cs typeface="Calibri Light"/>
            </a:endParaRPr>
          </a:p>
        </p:txBody>
      </p:sp>
    </p:spTree>
    <p:extLst>
      <p:ext uri="{BB962C8B-B14F-4D97-AF65-F5344CB8AC3E}">
        <p14:creationId xmlns:p14="http://schemas.microsoft.com/office/powerpoint/2010/main" val="3731661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BEEB7832-0734-2956-F8ED-EA94579A4E04}"/>
              </a:ext>
            </a:extLst>
          </p:cNvPr>
          <p:cNvSpPr>
            <a:spLocks noGrp="1"/>
          </p:cNvSpPr>
          <p:nvPr>
            <p:ph type="dt" sz="half" idx="10"/>
          </p:nvPr>
        </p:nvSpPr>
        <p:spPr/>
        <p:txBody>
          <a:bodyPr/>
          <a:lstStyle/>
          <a:p>
            <a:fld id="{43E04B7B-EF6C-41A7-98B0-1EC176920897}" type="datetime1">
              <a:t>10/3/2025</a:t>
            </a:fld>
            <a:endParaRPr lang="en-US"/>
          </a:p>
        </p:txBody>
      </p:sp>
      <p:sp>
        <p:nvSpPr>
          <p:cNvPr id="6" name="Footer Placeholder 5">
            <a:extLst>
              <a:ext uri="{FF2B5EF4-FFF2-40B4-BE49-F238E27FC236}">
                <a16:creationId xmlns:a16="http://schemas.microsoft.com/office/drawing/2014/main" id="{873800D6-02F6-0FAB-AA01-BFB76273C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45B751-D727-496B-741F-5782AF887CF0}"/>
              </a:ext>
            </a:extLst>
          </p:cNvPr>
          <p:cNvSpPr>
            <a:spLocks noGrp="1"/>
          </p:cNvSpPr>
          <p:nvPr>
            <p:ph type="sldNum" sz="quarter" idx="12"/>
          </p:nvPr>
        </p:nvSpPr>
        <p:spPr/>
        <p:txBody>
          <a:bodyPr/>
          <a:lstStyle/>
          <a:p>
            <a:fld id="{0D37D404-0F36-364B-A315-CC51279A2806}" type="slidenum">
              <a:rPr lang="en-US" smtClean="0"/>
              <a:t>6</a:t>
            </a:fld>
            <a:endParaRPr lang="en-US"/>
          </a:p>
        </p:txBody>
      </p:sp>
      <p:pic>
        <p:nvPicPr>
          <p:cNvPr id="2" name="Picture 1" descr="A screenshot of a computer&#10;&#10;Description automatically generated">
            <a:extLst>
              <a:ext uri="{FF2B5EF4-FFF2-40B4-BE49-F238E27FC236}">
                <a16:creationId xmlns:a16="http://schemas.microsoft.com/office/drawing/2014/main" id="{DA93811D-E56F-9456-A1B1-FBF0A2F0721E}"/>
              </a:ext>
            </a:extLst>
          </p:cNvPr>
          <p:cNvPicPr>
            <a:picLocks noChangeAspect="1"/>
          </p:cNvPicPr>
          <p:nvPr/>
        </p:nvPicPr>
        <p:blipFill>
          <a:blip r:embed="rId2"/>
          <a:stretch>
            <a:fillRect/>
          </a:stretch>
        </p:blipFill>
        <p:spPr>
          <a:xfrm>
            <a:off x="0" y="4114"/>
            <a:ext cx="13470609" cy="8128380"/>
          </a:xfrm>
          <a:prstGeom prst="rect">
            <a:avLst/>
          </a:prstGeom>
        </p:spPr>
      </p:pic>
    </p:spTree>
    <p:extLst>
      <p:ext uri="{BB962C8B-B14F-4D97-AF65-F5344CB8AC3E}">
        <p14:creationId xmlns:p14="http://schemas.microsoft.com/office/powerpoint/2010/main" val="251128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0340C3-3642-A4DE-439E-75E768E6C10B}"/>
              </a:ext>
            </a:extLst>
          </p:cNvPr>
          <p:cNvSpPr>
            <a:spLocks noGrp="1"/>
          </p:cNvSpPr>
          <p:nvPr>
            <p:ph type="ctrTitle" idx="4294967295"/>
          </p:nvPr>
        </p:nvSpPr>
        <p:spPr>
          <a:xfrm>
            <a:off x="0" y="769938"/>
            <a:ext cx="10782300" cy="3294062"/>
          </a:xfrm>
        </p:spPr>
        <p:txBody>
          <a:bodyPr vert="horz" lIns="91440" tIns="45720" rIns="91440" bIns="45720" rtlCol="0" anchor="b">
            <a:normAutofit/>
          </a:bodyPr>
          <a:lstStyle/>
          <a:p>
            <a:pPr algn="ctr">
              <a:lnSpc>
                <a:spcPct val="80000"/>
              </a:lnSpc>
            </a:pPr>
            <a:r>
              <a:rPr lang="en-US" sz="6600" err="1">
                <a:solidFill>
                  <a:srgbClr val="FFFFFF"/>
                </a:solidFill>
              </a:rPr>
              <a:t>Dataverse</a:t>
            </a:r>
            <a:endParaRPr lang="en-US" sz="6600">
              <a:solidFill>
                <a:srgbClr val="FFFFFF"/>
              </a:solidFill>
            </a:endParaRPr>
          </a:p>
        </p:txBody>
      </p:sp>
    </p:spTree>
    <p:extLst>
      <p:ext uri="{BB962C8B-B14F-4D97-AF65-F5344CB8AC3E}">
        <p14:creationId xmlns:p14="http://schemas.microsoft.com/office/powerpoint/2010/main" val="656573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21C12C-A39F-4601-B2CC-BD5A98FD9300}"/>
              </a:ext>
            </a:extLst>
          </p:cNvPr>
          <p:cNvSpPr>
            <a:spLocks noGrp="1"/>
          </p:cNvSpPr>
          <p:nvPr>
            <p:ph type="title"/>
          </p:nvPr>
        </p:nvSpPr>
        <p:spPr>
          <a:xfrm>
            <a:off x="330584" y="213400"/>
            <a:ext cx="11043248" cy="748837"/>
          </a:xfrm>
        </p:spPr>
        <p:txBody>
          <a:bodyPr/>
          <a:lstStyle/>
          <a:p>
            <a:pPr algn="l"/>
            <a:r>
              <a:rPr lang="en-US" sz="3200" spc="-147">
                <a:latin typeface="Segoe UI Semibold"/>
              </a:rPr>
              <a:t>Microsoft Dataverse </a:t>
            </a:r>
            <a:br>
              <a:rPr lang="en-US" sz="3200" spc="-147">
                <a:latin typeface="Segoe UI Semibold"/>
              </a:rPr>
            </a:br>
            <a:endParaRPr lang="en-US"/>
          </a:p>
        </p:txBody>
      </p:sp>
      <p:sp>
        <p:nvSpPr>
          <p:cNvPr id="5" name="TextBox 4">
            <a:extLst>
              <a:ext uri="{FF2B5EF4-FFF2-40B4-BE49-F238E27FC236}">
                <a16:creationId xmlns:a16="http://schemas.microsoft.com/office/drawing/2014/main" id="{1EE55681-F9B3-47AC-9002-F79EE7A1486F}"/>
              </a:ext>
            </a:extLst>
          </p:cNvPr>
          <p:cNvSpPr txBox="1"/>
          <p:nvPr/>
        </p:nvSpPr>
        <p:spPr>
          <a:xfrm>
            <a:off x="8459900" y="3425334"/>
            <a:ext cx="1214663" cy="392245"/>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6A4B16"/>
                </a:solidFill>
                <a:effectLst/>
                <a:uLnTx/>
                <a:uFillTx/>
                <a:latin typeface="Segoe UI Semibold"/>
                <a:ea typeface="+mn-ea"/>
                <a:cs typeface="Segoe UI Semibold" panose="020B0702040204020203" pitchFamily="34" charset="0"/>
              </a:rPr>
              <a:t>Power BI</a:t>
            </a:r>
          </a:p>
        </p:txBody>
      </p:sp>
      <p:sp>
        <p:nvSpPr>
          <p:cNvPr id="6" name="Arc 5">
            <a:extLst>
              <a:ext uri="{FF2B5EF4-FFF2-40B4-BE49-F238E27FC236}">
                <a16:creationId xmlns:a16="http://schemas.microsoft.com/office/drawing/2014/main" id="{B7DBE12B-349F-4279-9769-5EA5E737D1FC}"/>
              </a:ext>
              <a:ext uri="{C183D7F6-B498-43B3-948B-1728B52AA6E4}">
                <adec:decorative xmlns:adec="http://schemas.microsoft.com/office/drawing/2017/decorative" val="1"/>
              </a:ext>
            </a:extLst>
          </p:cNvPr>
          <p:cNvSpPr/>
          <p:nvPr/>
        </p:nvSpPr>
        <p:spPr bwMode="auto">
          <a:xfrm>
            <a:off x="4684389" y="1985438"/>
            <a:ext cx="3263927" cy="3272038"/>
          </a:xfrm>
          <a:prstGeom prst="arc">
            <a:avLst>
              <a:gd name="adj1" fmla="val 11997550"/>
              <a:gd name="adj2" fmla="val 15082815"/>
            </a:avLst>
          </a:prstGeom>
          <a:noFill/>
          <a:ln w="19050">
            <a:solidFill>
              <a:schemeClr val="bg2">
                <a:lumMod val="50000"/>
              </a:schemeClr>
            </a:solidFill>
            <a:prstDash val="sysDot"/>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2E53415C-CD2F-4CA5-80D2-EE32B99EDB62}"/>
              </a:ext>
            </a:extLst>
          </p:cNvPr>
          <p:cNvSpPr txBox="1"/>
          <p:nvPr/>
        </p:nvSpPr>
        <p:spPr>
          <a:xfrm>
            <a:off x="5625139" y="1287097"/>
            <a:ext cx="1632319" cy="392245"/>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742774"/>
                </a:solidFill>
                <a:effectLst/>
                <a:uLnTx/>
                <a:uFillTx/>
                <a:latin typeface="Segoe UI Semibold"/>
                <a:ea typeface="+mn-ea"/>
                <a:cs typeface="Segoe UI Semibold" panose="020B0702040204020203" pitchFamily="34" charset="0"/>
              </a:rPr>
              <a:t>Power Apps</a:t>
            </a:r>
          </a:p>
        </p:txBody>
      </p:sp>
      <p:sp>
        <p:nvSpPr>
          <p:cNvPr id="11" name="TextBox 10">
            <a:extLst>
              <a:ext uri="{FF2B5EF4-FFF2-40B4-BE49-F238E27FC236}">
                <a16:creationId xmlns:a16="http://schemas.microsoft.com/office/drawing/2014/main" id="{E31EA7F0-1AB9-45FE-B693-E6515112C7CC}"/>
              </a:ext>
            </a:extLst>
          </p:cNvPr>
          <p:cNvSpPr txBox="1"/>
          <p:nvPr/>
        </p:nvSpPr>
        <p:spPr>
          <a:xfrm>
            <a:off x="5212209" y="5874610"/>
            <a:ext cx="5455847" cy="394082"/>
          </a:xfrm>
          <a:prstGeom prst="rect">
            <a:avLst/>
          </a:prstGeom>
          <a:noFill/>
        </p:spPr>
        <p:txBody>
          <a:bodyPr wrap="square" lIns="91440" tIns="45720" rIns="91440" bIns="45720" rtlCol="0" anchor="t">
            <a:spAutoFit/>
          </a:bodyPr>
          <a:lstStyle/>
          <a:p>
            <a:pPr defTabSz="914049">
              <a:defRPr/>
            </a:pPr>
            <a:r>
              <a:rPr lang="en-US" sz="1950">
                <a:solidFill>
                  <a:srgbClr val="0B556A"/>
                </a:solidFill>
                <a:latin typeface="Segoe UI Semibold"/>
                <a:cs typeface="Segoe UI Semibold"/>
              </a:rPr>
              <a:t>Copilot Studio</a:t>
            </a:r>
            <a:endParaRPr lang="en-US" sz="1950" b="0" i="0" u="none" strike="noStrike" kern="1200" cap="none" spc="0" normalizeH="0" baseline="0" noProof="0">
              <a:ln>
                <a:noFill/>
              </a:ln>
              <a:solidFill>
                <a:srgbClr val="0B556A"/>
              </a:solidFill>
              <a:effectLst/>
              <a:uLnTx/>
              <a:uFillTx/>
              <a:latin typeface="Segoe UI Semibold"/>
              <a:cs typeface="Segoe UI Semibold"/>
            </a:endParaRPr>
          </a:p>
        </p:txBody>
      </p:sp>
      <p:sp>
        <p:nvSpPr>
          <p:cNvPr id="15" name="Arc 14">
            <a:extLst>
              <a:ext uri="{FF2B5EF4-FFF2-40B4-BE49-F238E27FC236}">
                <a16:creationId xmlns:a16="http://schemas.microsoft.com/office/drawing/2014/main" id="{679CC452-0B46-426B-83F4-54CC77A9990E}"/>
              </a:ext>
              <a:ext uri="{C183D7F6-B498-43B3-948B-1728B52AA6E4}">
                <adec:decorative xmlns:adec="http://schemas.microsoft.com/office/drawing/2017/decorative" val="1"/>
              </a:ext>
            </a:extLst>
          </p:cNvPr>
          <p:cNvSpPr/>
          <p:nvPr/>
        </p:nvSpPr>
        <p:spPr bwMode="auto">
          <a:xfrm rot="1701548">
            <a:off x="4761217" y="1988188"/>
            <a:ext cx="3263927" cy="3297967"/>
          </a:xfrm>
          <a:prstGeom prst="arc">
            <a:avLst>
              <a:gd name="adj1" fmla="val 15606935"/>
              <a:gd name="adj2" fmla="val 18836332"/>
            </a:avLst>
          </a:prstGeom>
          <a:noFill/>
          <a:ln w="19050">
            <a:solidFill>
              <a:schemeClr val="bg2">
                <a:lumMod val="50000"/>
              </a:schemeClr>
            </a:solidFill>
            <a:prstDash val="sysDot"/>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6" name="object 33" descr="Power Apps icon">
            <a:extLst>
              <a:ext uri="{FF2B5EF4-FFF2-40B4-BE49-F238E27FC236}">
                <a16:creationId xmlns:a16="http://schemas.microsoft.com/office/drawing/2014/main" id="{851441FB-5A64-4FFF-A5D2-052265A6BFA0}"/>
              </a:ext>
            </a:extLst>
          </p:cNvPr>
          <p:cNvSpPr/>
          <p:nvPr/>
        </p:nvSpPr>
        <p:spPr>
          <a:xfrm>
            <a:off x="5899449" y="1691138"/>
            <a:ext cx="914400" cy="914400"/>
          </a:xfrm>
          <a:prstGeom prst="rect">
            <a:avLst/>
          </a:prstGeom>
          <a:blipFill>
            <a:blip r:embed="rId3"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 name="object 34" descr="Power Automate icon">
            <a:extLst>
              <a:ext uri="{FF2B5EF4-FFF2-40B4-BE49-F238E27FC236}">
                <a16:creationId xmlns:a16="http://schemas.microsoft.com/office/drawing/2014/main" id="{47BF6BCD-1C2B-40F8-B7BD-A6A9657ACEF1}"/>
              </a:ext>
            </a:extLst>
          </p:cNvPr>
          <p:cNvSpPr/>
          <p:nvPr/>
        </p:nvSpPr>
        <p:spPr>
          <a:xfrm>
            <a:off x="4319541" y="3150973"/>
            <a:ext cx="914400" cy="914400"/>
          </a:xfrm>
          <a:prstGeom prst="rect">
            <a:avLst/>
          </a:prstGeom>
          <a:blipFill>
            <a:blip r:embed="rId4"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 name="object 35" descr="Power BI icon">
            <a:extLst>
              <a:ext uri="{FF2B5EF4-FFF2-40B4-BE49-F238E27FC236}">
                <a16:creationId xmlns:a16="http://schemas.microsoft.com/office/drawing/2014/main" id="{8035DC53-C030-46A7-91F8-F283B0EEF346}"/>
              </a:ext>
            </a:extLst>
          </p:cNvPr>
          <p:cNvSpPr/>
          <p:nvPr/>
        </p:nvSpPr>
        <p:spPr>
          <a:xfrm>
            <a:off x="7519427" y="3164257"/>
            <a:ext cx="914400" cy="914400"/>
          </a:xfrm>
          <a:prstGeom prst="rect">
            <a:avLst/>
          </a:prstGeom>
          <a:blipFill>
            <a:blip r:embed="rId5"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1A1A1A"/>
              </a:solidFill>
              <a:effectLst/>
              <a:uLnTx/>
              <a:uFillTx/>
              <a:latin typeface="Segoe UI"/>
              <a:ea typeface="+mn-ea"/>
              <a:cs typeface="+mn-cs"/>
            </a:endParaRPr>
          </a:p>
        </p:txBody>
      </p:sp>
      <p:sp>
        <p:nvSpPr>
          <p:cNvPr id="28" name="Oval 27">
            <a:extLst>
              <a:ext uri="{FF2B5EF4-FFF2-40B4-BE49-F238E27FC236}">
                <a16:creationId xmlns:a16="http://schemas.microsoft.com/office/drawing/2014/main" id="{1362C9C6-A338-43F0-8D97-F31AAC06AFD2}"/>
              </a:ext>
              <a:ext uri="{C183D7F6-B498-43B3-948B-1728B52AA6E4}">
                <adec:decorative xmlns:adec="http://schemas.microsoft.com/office/drawing/2017/decorative" val="1"/>
              </a:ext>
            </a:extLst>
          </p:cNvPr>
          <p:cNvSpPr/>
          <p:nvPr/>
        </p:nvSpPr>
        <p:spPr bwMode="auto">
          <a:xfrm>
            <a:off x="5579389" y="2919858"/>
            <a:ext cx="1498122" cy="150184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274281" numCol="1" spcCol="0" rtlCol="0" fromWordArt="0" anchor="b"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Semibold"/>
              <a:ea typeface="Segoe UI" pitchFamily="34" charset="0"/>
              <a:cs typeface="Segoe UI" pitchFamily="34" charset="0"/>
            </a:endParaRPr>
          </a:p>
        </p:txBody>
      </p:sp>
      <p:sp>
        <p:nvSpPr>
          <p:cNvPr id="31" name="TextBox 30">
            <a:extLst>
              <a:ext uri="{FF2B5EF4-FFF2-40B4-BE49-F238E27FC236}">
                <a16:creationId xmlns:a16="http://schemas.microsoft.com/office/drawing/2014/main" id="{A99A272A-32B4-48A3-8FF0-936DA2C4F00F}"/>
              </a:ext>
            </a:extLst>
          </p:cNvPr>
          <p:cNvSpPr txBox="1"/>
          <p:nvPr/>
        </p:nvSpPr>
        <p:spPr>
          <a:xfrm>
            <a:off x="5578571" y="3717801"/>
            <a:ext cx="1498122" cy="363946"/>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n-ea"/>
                <a:cs typeface="Segoe UI Semibold" panose="020B0702040204020203" pitchFamily="34" charset="0"/>
              </a:rPr>
              <a:t>Dataverse</a:t>
            </a:r>
          </a:p>
        </p:txBody>
      </p:sp>
      <p:sp>
        <p:nvSpPr>
          <p:cNvPr id="34" name="Arc 33">
            <a:extLst>
              <a:ext uri="{FF2B5EF4-FFF2-40B4-BE49-F238E27FC236}">
                <a16:creationId xmlns:a16="http://schemas.microsoft.com/office/drawing/2014/main" id="{FACF13A9-FAF1-40A5-8BA7-44356570D0D2}"/>
              </a:ext>
              <a:ext uri="{C183D7F6-B498-43B3-948B-1728B52AA6E4}">
                <adec:decorative xmlns:adec="http://schemas.microsoft.com/office/drawing/2017/decorative" val="1"/>
              </a:ext>
            </a:extLst>
          </p:cNvPr>
          <p:cNvSpPr/>
          <p:nvPr/>
        </p:nvSpPr>
        <p:spPr bwMode="auto">
          <a:xfrm rot="6986159">
            <a:off x="4792013" y="2062708"/>
            <a:ext cx="3263927" cy="3297967"/>
          </a:xfrm>
          <a:prstGeom prst="arc">
            <a:avLst>
              <a:gd name="adj1" fmla="val 15606935"/>
              <a:gd name="adj2" fmla="val 18836332"/>
            </a:avLst>
          </a:prstGeom>
          <a:noFill/>
          <a:ln w="19050">
            <a:solidFill>
              <a:schemeClr val="bg2">
                <a:lumMod val="50000"/>
              </a:schemeClr>
            </a:solidFill>
            <a:prstDash val="sysDot"/>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5" name="Arc 34">
            <a:extLst>
              <a:ext uri="{FF2B5EF4-FFF2-40B4-BE49-F238E27FC236}">
                <a16:creationId xmlns:a16="http://schemas.microsoft.com/office/drawing/2014/main" id="{2A12B0C6-1467-444C-B4B1-12C5A2F13929}"/>
              </a:ext>
              <a:ext uri="{C183D7F6-B498-43B3-948B-1728B52AA6E4}">
                <adec:decorative xmlns:adec="http://schemas.microsoft.com/office/drawing/2017/decorative" val="1"/>
              </a:ext>
            </a:extLst>
          </p:cNvPr>
          <p:cNvSpPr/>
          <p:nvPr/>
        </p:nvSpPr>
        <p:spPr bwMode="auto">
          <a:xfrm rot="12822673">
            <a:off x="4722374" y="2044992"/>
            <a:ext cx="3263927" cy="3297967"/>
          </a:xfrm>
          <a:prstGeom prst="arc">
            <a:avLst>
              <a:gd name="adj1" fmla="val 15437320"/>
              <a:gd name="adj2" fmla="val 18836332"/>
            </a:avLst>
          </a:prstGeom>
          <a:noFill/>
          <a:ln w="19050">
            <a:solidFill>
              <a:schemeClr val="bg2">
                <a:lumMod val="50000"/>
              </a:schemeClr>
            </a:solidFill>
            <a:prstDash val="sysDot"/>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8" name="TextBox 37">
            <a:extLst>
              <a:ext uri="{FF2B5EF4-FFF2-40B4-BE49-F238E27FC236}">
                <a16:creationId xmlns:a16="http://schemas.microsoft.com/office/drawing/2014/main" id="{BEAF3AEB-DD4A-4182-89ED-39B61F830A48}"/>
              </a:ext>
            </a:extLst>
          </p:cNvPr>
          <p:cNvSpPr txBox="1"/>
          <p:nvPr/>
        </p:nvSpPr>
        <p:spPr>
          <a:xfrm>
            <a:off x="2286465" y="3357995"/>
            <a:ext cx="2246034" cy="369332"/>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pitchFamily="34" charset="0"/>
              </a:rPr>
              <a:t>Power Automate</a:t>
            </a:r>
          </a:p>
        </p:txBody>
      </p:sp>
      <p:pic>
        <p:nvPicPr>
          <p:cNvPr id="7" name="Picture 6" descr="Dataverse icon">
            <a:extLst>
              <a:ext uri="{FF2B5EF4-FFF2-40B4-BE49-F238E27FC236}">
                <a16:creationId xmlns:a16="http://schemas.microsoft.com/office/drawing/2014/main" id="{DDA5C4CF-1EBC-4EA4-843F-DA3CDC1BC0F3}"/>
              </a:ext>
            </a:extLst>
          </p:cNvPr>
          <p:cNvPicPr>
            <a:picLocks noChangeAspect="1"/>
          </p:cNvPicPr>
          <p:nvPr/>
        </p:nvPicPr>
        <p:blipFill>
          <a:blip r:embed="rId6"/>
          <a:stretch>
            <a:fillRect/>
          </a:stretch>
        </p:blipFill>
        <p:spPr>
          <a:xfrm>
            <a:off x="6049575" y="3161098"/>
            <a:ext cx="609524" cy="609524"/>
          </a:xfrm>
          <a:prstGeom prst="rect">
            <a:avLst/>
          </a:prstGeom>
        </p:spPr>
      </p:pic>
      <p:sp>
        <p:nvSpPr>
          <p:cNvPr id="27" name="Rectangle 26">
            <a:extLst>
              <a:ext uri="{FF2B5EF4-FFF2-40B4-BE49-F238E27FC236}">
                <a16:creationId xmlns:a16="http://schemas.microsoft.com/office/drawing/2014/main" id="{DBD9578F-19C6-4F48-BE91-99BEA5F9B5D3}"/>
              </a:ext>
              <a:ext uri="{C183D7F6-B498-43B3-948B-1728B52AA6E4}">
                <adec:decorative xmlns:adec="http://schemas.microsoft.com/office/drawing/2017/decorative" val="1"/>
              </a:ext>
            </a:extLst>
          </p:cNvPr>
          <p:cNvSpPr/>
          <p:nvPr/>
        </p:nvSpPr>
        <p:spPr bwMode="auto">
          <a:xfrm>
            <a:off x="5532755" y="2789771"/>
            <a:ext cx="1567193" cy="1762018"/>
          </a:xfrm>
          <a:prstGeom prst="rect">
            <a:avLst/>
          </a:prstGeom>
          <a:no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descr="Copilot Studio in a Day workshop | Cegeka">
            <a:extLst>
              <a:ext uri="{FF2B5EF4-FFF2-40B4-BE49-F238E27FC236}">
                <a16:creationId xmlns:a16="http://schemas.microsoft.com/office/drawing/2014/main" id="{64BEF96A-2F0A-954E-75AE-1B286D10ED4F}"/>
              </a:ext>
            </a:extLst>
          </p:cNvPr>
          <p:cNvPicPr>
            <a:picLocks noChangeAspect="1"/>
          </p:cNvPicPr>
          <p:nvPr/>
        </p:nvPicPr>
        <p:blipFill>
          <a:blip r:embed="rId7"/>
          <a:stretch>
            <a:fillRect/>
          </a:stretch>
        </p:blipFill>
        <p:spPr>
          <a:xfrm>
            <a:off x="5824538" y="4700588"/>
            <a:ext cx="1066800" cy="1123950"/>
          </a:xfrm>
          <a:prstGeom prst="rect">
            <a:avLst/>
          </a:prstGeom>
        </p:spPr>
      </p:pic>
    </p:spTree>
    <p:extLst>
      <p:ext uri="{BB962C8B-B14F-4D97-AF65-F5344CB8AC3E}">
        <p14:creationId xmlns:p14="http://schemas.microsoft.com/office/powerpoint/2010/main" val="163685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outHorizontal)">
                                      <p:cBhvr>
                                        <p:cTn id="11" dur="500"/>
                                        <p:tgtEl>
                                          <p:spTgt spid="15"/>
                                        </p:tgtEl>
                                      </p:cBhvr>
                                    </p:animEffect>
                                  </p:childTnLst>
                                </p:cTn>
                              </p:par>
                            </p:childTnLst>
                          </p:cTn>
                        </p:par>
                        <p:par>
                          <p:cTn id="12" fill="hold">
                            <p:stCondLst>
                              <p:cond delay="1000"/>
                            </p:stCondLst>
                            <p:childTnLst>
                              <p:par>
                                <p:cTn id="13" presetID="16" presetClass="entr" presetSubtype="42"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arn(outHorizontal)">
                                      <p:cBhvr>
                                        <p:cTn id="15" dur="500"/>
                                        <p:tgtEl>
                                          <p:spTgt spid="34"/>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arn(outHorizontal)">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heel(1)">
                                      <p:cBhvr>
                                        <p:cTn id="24"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34" grpId="0" animBg="1"/>
      <p:bldP spid="35"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77E58EE-870A-41BD-84B1-6CB592992463}"/>
              </a:ext>
            </a:extLst>
          </p:cNvPr>
          <p:cNvSpPr txBox="1"/>
          <p:nvPr/>
        </p:nvSpPr>
        <p:spPr>
          <a:xfrm>
            <a:off x="0" y="242918"/>
            <a:ext cx="12108873" cy="1138773"/>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Dataverse</a:t>
            </a:r>
            <a:endParaRPr kumimoji="0" lang="en-US" sz="3400" b="0" i="1"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Allows you to securely store and manage the data used in apps</a:t>
            </a:r>
          </a:p>
        </p:txBody>
      </p:sp>
      <p:sp>
        <p:nvSpPr>
          <p:cNvPr id="6" name="TextBox 5">
            <a:extLst>
              <a:ext uri="{FF2B5EF4-FFF2-40B4-BE49-F238E27FC236}">
                <a16:creationId xmlns:a16="http://schemas.microsoft.com/office/drawing/2014/main" id="{0D452E13-99CF-477F-B41E-D29C93EAB7A9}"/>
              </a:ext>
            </a:extLst>
          </p:cNvPr>
          <p:cNvSpPr txBox="1"/>
          <p:nvPr/>
        </p:nvSpPr>
        <p:spPr>
          <a:xfrm>
            <a:off x="784050" y="1802640"/>
            <a:ext cx="1106323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Dataverse is how Power Apps, Office, and the Dynamics suite of products integrate with a single system of record for business data</a:t>
            </a:r>
          </a:p>
        </p:txBody>
      </p:sp>
      <p:grpSp>
        <p:nvGrpSpPr>
          <p:cNvPr id="15" name="Group 14" descr="Connectivity Icon: &quot;Store data in standard and custom entities with rich metadata&quot;"/>
          <p:cNvGrpSpPr/>
          <p:nvPr/>
        </p:nvGrpSpPr>
        <p:grpSpPr>
          <a:xfrm>
            <a:off x="1090961" y="2457871"/>
            <a:ext cx="2738376" cy="3480831"/>
            <a:chOff x="1079815" y="2506662"/>
            <a:chExt cx="2793286" cy="3550630"/>
          </a:xfrm>
        </p:grpSpPr>
        <p:sp>
          <p:nvSpPr>
            <p:cNvPr id="3" name="TextBox 2"/>
            <p:cNvSpPr txBox="1"/>
            <p:nvPr/>
          </p:nvSpPr>
          <p:spPr>
            <a:xfrm>
              <a:off x="1079815" y="5021263"/>
              <a:ext cx="2793286" cy="103602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1"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Store</a:t>
              </a: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data in standard and custom tables with </a:t>
              </a:r>
              <a:r>
                <a:rPr kumimoji="0" lang="en-US" sz="2000" b="1" i="1"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rich metadata</a:t>
              </a:r>
              <a:endParaRPr kumimoji="0" lang="en-US" sz="1200" b="1" i="1"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endParaRPr>
            </a:p>
          </p:txBody>
        </p:sp>
        <p:pic>
          <p:nvPicPr>
            <p:cNvPr id="4" name="Picture 3"/>
            <p:cNvPicPr>
              <a:picLocks noChangeAspect="1"/>
            </p:cNvPicPr>
            <p:nvPr/>
          </p:nvPicPr>
          <p:blipFill rotWithShape="1">
            <a:blip r:embed="rId3"/>
            <a:srcRect l="4083" r="70973" b="30713"/>
            <a:stretch/>
          </p:blipFill>
          <p:spPr>
            <a:xfrm>
              <a:off x="1079815" y="2506662"/>
              <a:ext cx="2793286" cy="2512441"/>
            </a:xfrm>
            <a:prstGeom prst="rect">
              <a:avLst/>
            </a:prstGeom>
          </p:spPr>
        </p:pic>
      </p:grpSp>
      <p:grpSp>
        <p:nvGrpSpPr>
          <p:cNvPr id="101" name="Group 100" descr="Powerapps and Connectivity Icons: &quot;Build Power Apps apps and automate workflows against the data stored in CDS&quot;">
            <a:extLst>
              <a:ext uri="{FF2B5EF4-FFF2-40B4-BE49-F238E27FC236}">
                <a16:creationId xmlns:a16="http://schemas.microsoft.com/office/drawing/2014/main" id="{E08BF86D-DBA8-414F-8A11-0365F6283F8A}"/>
              </a:ext>
            </a:extLst>
          </p:cNvPr>
          <p:cNvGrpSpPr/>
          <p:nvPr/>
        </p:nvGrpSpPr>
        <p:grpSpPr>
          <a:xfrm>
            <a:off x="4136163" y="2828243"/>
            <a:ext cx="3681134" cy="3110464"/>
            <a:chOff x="4136163" y="2828243"/>
            <a:chExt cx="3681134" cy="3110464"/>
          </a:xfrm>
        </p:grpSpPr>
        <p:grpSp>
          <p:nvGrpSpPr>
            <p:cNvPr id="8" name="Group 7">
              <a:extLst>
                <a:ext uri="{FF2B5EF4-FFF2-40B4-BE49-F238E27FC236}">
                  <a16:creationId xmlns:a16="http://schemas.microsoft.com/office/drawing/2014/main" id="{AC453A05-FC5F-42F6-8FC0-FC1DF991A123}"/>
                </a:ext>
              </a:extLst>
            </p:cNvPr>
            <p:cNvGrpSpPr/>
            <p:nvPr/>
          </p:nvGrpSpPr>
          <p:grpSpPr>
            <a:xfrm>
              <a:off x="4582945" y="2828243"/>
              <a:ext cx="1371600" cy="1568106"/>
              <a:chOff x="3916780" y="2566234"/>
              <a:chExt cx="1371600" cy="1568106"/>
            </a:xfrm>
          </p:grpSpPr>
          <p:pic>
            <p:nvPicPr>
              <p:cNvPr id="41" name="Picture 40">
                <a:extLst>
                  <a:ext uri="{FF2B5EF4-FFF2-40B4-BE49-F238E27FC236}">
                    <a16:creationId xmlns:a16="http://schemas.microsoft.com/office/drawing/2014/main" id="{C4D8F98A-DCE2-4852-9330-604E7E7CBFAD}"/>
                  </a:ext>
                </a:extLst>
              </p:cNvPr>
              <p:cNvPicPr>
                <a:picLocks noChangeAspect="1"/>
              </p:cNvPicPr>
              <p:nvPr/>
            </p:nvPicPr>
            <p:blipFill rotWithShape="1">
              <a:blip r:embed="rId3"/>
              <a:srcRect l="68769" r="6287" b="30713"/>
              <a:stretch/>
            </p:blipFill>
            <p:spPr>
              <a:xfrm>
                <a:off x="3916780" y="2566234"/>
                <a:ext cx="1371600" cy="1233693"/>
              </a:xfrm>
              <a:prstGeom prst="rect">
                <a:avLst/>
              </a:prstGeom>
            </p:spPr>
          </p:pic>
          <p:pic>
            <p:nvPicPr>
              <p:cNvPr id="31" name="Picture 30">
                <a:extLst>
                  <a:ext uri="{FF2B5EF4-FFF2-40B4-BE49-F238E27FC236}">
                    <a16:creationId xmlns:a16="http://schemas.microsoft.com/office/drawing/2014/main" id="{4DFF512F-F393-412A-B9C3-D28007C7B760}"/>
                  </a:ext>
                </a:extLst>
              </p:cNvPr>
              <p:cNvPicPr>
                <a:picLocks noChangeAspect="1"/>
              </p:cNvPicPr>
              <p:nvPr/>
            </p:nvPicPr>
            <p:blipFill>
              <a:blip r:embed="rId4">
                <a:duotone>
                  <a:prstClr val="black"/>
                  <a:srgbClr val="000000">
                    <a:tint val="45000"/>
                    <a:satMod val="400000"/>
                  </a:srgbClr>
                </a:duotone>
                <a:lum bright="-100000" contrast="-100000"/>
              </a:blip>
              <a:stretch>
                <a:fillRect/>
              </a:stretch>
            </p:blipFill>
            <p:spPr>
              <a:xfrm>
                <a:off x="4399029" y="3824343"/>
                <a:ext cx="407102" cy="309997"/>
              </a:xfrm>
              <a:prstGeom prst="rect">
                <a:avLst/>
              </a:prstGeom>
              <a:ln>
                <a:noFill/>
              </a:ln>
            </p:spPr>
          </p:pic>
        </p:grpSp>
        <p:sp>
          <p:nvSpPr>
            <p:cNvPr id="5" name="TextBox 4"/>
            <p:cNvSpPr txBox="1"/>
            <p:nvPr/>
          </p:nvSpPr>
          <p:spPr>
            <a:xfrm>
              <a:off x="4136163" y="4923044"/>
              <a:ext cx="3681134" cy="101566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Build </a:t>
              </a:r>
              <a:r>
                <a:rPr kumimoji="0" lang="en-US" sz="2000" b="1" i="1"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Power Apps apps</a:t>
              </a: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and automate </a:t>
              </a:r>
              <a:r>
                <a:rPr kumimoji="0" lang="en-US" sz="2000" b="1" i="1"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workflows</a:t>
              </a: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against the data stored in Dataverse</a:t>
              </a:r>
            </a:p>
          </p:txBody>
        </p:sp>
        <p:grpSp>
          <p:nvGrpSpPr>
            <p:cNvPr id="100" name="Group 99">
              <a:extLst>
                <a:ext uri="{FF2B5EF4-FFF2-40B4-BE49-F238E27FC236}">
                  <a16:creationId xmlns:a16="http://schemas.microsoft.com/office/drawing/2014/main" id="{97D9A69A-7231-42E1-B6FC-302986B3BDC9}"/>
                </a:ext>
              </a:extLst>
            </p:cNvPr>
            <p:cNvGrpSpPr/>
            <p:nvPr/>
          </p:nvGrpSpPr>
          <p:grpSpPr>
            <a:xfrm>
              <a:off x="6168804" y="3207410"/>
              <a:ext cx="1560558" cy="1144824"/>
              <a:chOff x="6168804" y="3207410"/>
              <a:chExt cx="1560558" cy="1144824"/>
            </a:xfrm>
          </p:grpSpPr>
          <p:grpSp>
            <p:nvGrpSpPr>
              <p:cNvPr id="2" name="Group 1">
                <a:extLst>
                  <a:ext uri="{FF2B5EF4-FFF2-40B4-BE49-F238E27FC236}">
                    <a16:creationId xmlns:a16="http://schemas.microsoft.com/office/drawing/2014/main" id="{06F7BAFE-1F07-460A-9E7E-53DEBA9E7A0B}"/>
                  </a:ext>
                </a:extLst>
              </p:cNvPr>
              <p:cNvGrpSpPr/>
              <p:nvPr/>
            </p:nvGrpSpPr>
            <p:grpSpPr>
              <a:xfrm>
                <a:off x="6740215" y="4093384"/>
                <a:ext cx="340707" cy="258850"/>
                <a:chOff x="2613205" y="3883064"/>
                <a:chExt cx="340707" cy="258850"/>
              </a:xfrm>
              <a:solidFill>
                <a:srgbClr val="0075FB"/>
              </a:solidFill>
            </p:grpSpPr>
            <p:sp>
              <p:nvSpPr>
                <p:cNvPr id="38" name="Freeform 5">
                  <a:extLst>
                    <a:ext uri="{FF2B5EF4-FFF2-40B4-BE49-F238E27FC236}">
                      <a16:creationId xmlns:a16="http://schemas.microsoft.com/office/drawing/2014/main" id="{4DE5B795-131A-4B3F-A392-98ACF9494BE0}"/>
                    </a:ext>
                  </a:extLst>
                </p:cNvPr>
                <p:cNvSpPr>
                  <a:spLocks/>
                </p:cNvSpPr>
                <p:nvPr/>
              </p:nvSpPr>
              <p:spPr bwMode="auto">
                <a:xfrm>
                  <a:off x="2613205" y="3883064"/>
                  <a:ext cx="340707" cy="224301"/>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1" i="0" u="sng" strike="noStrike" kern="1200" cap="none" spc="0" normalizeH="0" baseline="0" noProof="0">
                    <a:ln>
                      <a:noFill/>
                    </a:ln>
                    <a:solidFill>
                      <a:srgbClr val="505050"/>
                    </a:solidFill>
                    <a:effectLst/>
                    <a:uLnTx/>
                    <a:uFillTx/>
                    <a:latin typeface="Segoe UI"/>
                    <a:ea typeface="+mn-ea"/>
                    <a:cs typeface="+mn-cs"/>
                  </a:endParaRPr>
                </a:p>
              </p:txBody>
            </p:sp>
            <p:sp>
              <p:nvSpPr>
                <p:cNvPr id="39" name="Freeform 6">
                  <a:extLst>
                    <a:ext uri="{FF2B5EF4-FFF2-40B4-BE49-F238E27FC236}">
                      <a16:creationId xmlns:a16="http://schemas.microsoft.com/office/drawing/2014/main" id="{E732D951-B552-4239-BE5D-3496BDAA43AB}"/>
                    </a:ext>
                  </a:extLst>
                </p:cNvPr>
                <p:cNvSpPr>
                  <a:spLocks noEditPoints="1"/>
                </p:cNvSpPr>
                <p:nvPr/>
              </p:nvSpPr>
              <p:spPr bwMode="auto">
                <a:xfrm>
                  <a:off x="2613205" y="3938874"/>
                  <a:ext cx="260447" cy="203040"/>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1" i="0" u="sng" strike="noStrike" kern="1200" cap="none" spc="0" normalizeH="0" baseline="0" noProof="0">
                    <a:ln>
                      <a:noFill/>
                    </a:ln>
                    <a:solidFill>
                      <a:srgbClr val="505050"/>
                    </a:solidFill>
                    <a:effectLst/>
                    <a:uLnTx/>
                    <a:uFillTx/>
                    <a:latin typeface="Segoe UI"/>
                    <a:ea typeface="+mn-ea"/>
                    <a:cs typeface="+mn-cs"/>
                  </a:endParaRPr>
                </a:p>
              </p:txBody>
            </p:sp>
          </p:grpSp>
          <p:sp>
            <p:nvSpPr>
              <p:cNvPr id="79" name="cloud" title="Icon of a cloud">
                <a:extLst>
                  <a:ext uri="{FF2B5EF4-FFF2-40B4-BE49-F238E27FC236}">
                    <a16:creationId xmlns:a16="http://schemas.microsoft.com/office/drawing/2014/main" id="{C7F469D2-AA67-4389-BF3D-3A2980782A1A}"/>
                  </a:ext>
                </a:extLst>
              </p:cNvPr>
              <p:cNvSpPr>
                <a:spLocks noChangeAspect="1"/>
              </p:cNvSpPr>
              <p:nvPr/>
            </p:nvSpPr>
            <p:spPr bwMode="auto">
              <a:xfrm>
                <a:off x="6937357" y="3286786"/>
                <a:ext cx="433511" cy="27432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rgbClr val="A0317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0" name="AlarmClock_E919" title="Icon of an alarm clock">
                <a:extLst>
                  <a:ext uri="{FF2B5EF4-FFF2-40B4-BE49-F238E27FC236}">
                    <a16:creationId xmlns:a16="http://schemas.microsoft.com/office/drawing/2014/main" id="{7566EC34-544A-4F0B-A903-5D3661DCB4C8}"/>
                  </a:ext>
                </a:extLst>
              </p:cNvPr>
              <p:cNvSpPr>
                <a:spLocks noChangeAspect="1" noEditPoints="1"/>
              </p:cNvSpPr>
              <p:nvPr/>
            </p:nvSpPr>
            <p:spPr bwMode="auto">
              <a:xfrm>
                <a:off x="6168804" y="3572996"/>
                <a:ext cx="293728" cy="27432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rgbClr val="A0317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1" name="Clipboard" title="Icon of a clipboard">
                <a:extLst>
                  <a:ext uri="{FF2B5EF4-FFF2-40B4-BE49-F238E27FC236}">
                    <a16:creationId xmlns:a16="http://schemas.microsoft.com/office/drawing/2014/main" id="{1694E047-25BD-4C1C-9005-8F86F4DE269D}"/>
                  </a:ext>
                </a:extLst>
              </p:cNvPr>
              <p:cNvSpPr>
                <a:spLocks noChangeAspect="1" noEditPoints="1"/>
              </p:cNvSpPr>
              <p:nvPr/>
            </p:nvSpPr>
            <p:spPr bwMode="auto">
              <a:xfrm>
                <a:off x="6550557" y="3207410"/>
                <a:ext cx="274320" cy="377659"/>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rgbClr val="A0317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2" name="speech_2" title="Icon of a chat bubble">
                <a:extLst>
                  <a:ext uri="{FF2B5EF4-FFF2-40B4-BE49-F238E27FC236}">
                    <a16:creationId xmlns:a16="http://schemas.microsoft.com/office/drawing/2014/main" id="{7139F0E9-D00E-40A7-B2BE-0DB65864FD3B}"/>
                  </a:ext>
                </a:extLst>
              </p:cNvPr>
              <p:cNvSpPr>
                <a:spLocks noChangeAspect="1" noEditPoints="1"/>
              </p:cNvSpPr>
              <p:nvPr/>
            </p:nvSpPr>
            <p:spPr bwMode="auto">
              <a:xfrm>
                <a:off x="7420573" y="3610804"/>
                <a:ext cx="308789" cy="274320"/>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A0317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84" name="Straight Connector 83">
                <a:extLst>
                  <a:ext uri="{FF2B5EF4-FFF2-40B4-BE49-F238E27FC236}">
                    <a16:creationId xmlns:a16="http://schemas.microsoft.com/office/drawing/2014/main" id="{3C4BABB6-4860-48EB-A751-FF39419D23CB}"/>
                  </a:ext>
                </a:extLst>
              </p:cNvPr>
              <p:cNvCxnSpPr>
                <a:cxnSpLocks/>
              </p:cNvCxnSpPr>
              <p:nvPr/>
            </p:nvCxnSpPr>
            <p:spPr>
              <a:xfrm>
                <a:off x="6474129" y="3744131"/>
                <a:ext cx="263286" cy="292088"/>
              </a:xfrm>
              <a:prstGeom prst="line">
                <a:avLst/>
              </a:prstGeom>
              <a:ln w="15875">
                <a:solidFill>
                  <a:schemeClr val="accent2">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D2414E2-BCC3-4FF7-B8C3-E6CFEECCCF66}"/>
                  </a:ext>
                </a:extLst>
              </p:cNvPr>
              <p:cNvCxnSpPr>
                <a:cxnSpLocks/>
              </p:cNvCxnSpPr>
              <p:nvPr/>
            </p:nvCxnSpPr>
            <p:spPr>
              <a:xfrm flipH="1">
                <a:off x="7068842" y="3744131"/>
                <a:ext cx="263044" cy="292088"/>
              </a:xfrm>
              <a:prstGeom prst="line">
                <a:avLst/>
              </a:prstGeom>
              <a:ln w="15875">
                <a:solidFill>
                  <a:schemeClr val="accent2">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9C1D4B0-3E00-4EEC-A083-36ABBD9C26F4}"/>
                  </a:ext>
                </a:extLst>
              </p:cNvPr>
              <p:cNvCxnSpPr>
                <a:cxnSpLocks/>
              </p:cNvCxnSpPr>
              <p:nvPr/>
            </p:nvCxnSpPr>
            <p:spPr>
              <a:xfrm flipH="1">
                <a:off x="6996668" y="3638550"/>
                <a:ext cx="130293" cy="354814"/>
              </a:xfrm>
              <a:prstGeom prst="line">
                <a:avLst/>
              </a:prstGeom>
              <a:ln w="15875">
                <a:solidFill>
                  <a:schemeClr val="accent2">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A6BA497-9B81-4AC8-879F-553710B80EA6}"/>
                  </a:ext>
                </a:extLst>
              </p:cNvPr>
              <p:cNvCxnSpPr>
                <a:cxnSpLocks/>
              </p:cNvCxnSpPr>
              <p:nvPr/>
            </p:nvCxnSpPr>
            <p:spPr>
              <a:xfrm>
                <a:off x="6698090" y="3638550"/>
                <a:ext cx="111902" cy="354814"/>
              </a:xfrm>
              <a:prstGeom prst="line">
                <a:avLst/>
              </a:prstGeom>
              <a:ln w="15875">
                <a:solidFill>
                  <a:schemeClr val="accent2">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7" name="Group 76" descr="Desktop with Security Icons: &quot;Add business rules &amp; validation. Define role-based security&quot;">
            <a:extLst>
              <a:ext uri="{FF2B5EF4-FFF2-40B4-BE49-F238E27FC236}">
                <a16:creationId xmlns:a16="http://schemas.microsoft.com/office/drawing/2014/main" id="{F7956A46-EFF6-4F28-BF93-FFF439EA3A85}"/>
              </a:ext>
            </a:extLst>
          </p:cNvPr>
          <p:cNvGrpSpPr/>
          <p:nvPr/>
        </p:nvGrpSpPr>
        <p:grpSpPr>
          <a:xfrm>
            <a:off x="8037283" y="3006617"/>
            <a:ext cx="3681134" cy="2646085"/>
            <a:chOff x="8037283" y="3006617"/>
            <a:chExt cx="3681134" cy="2646085"/>
          </a:xfrm>
        </p:grpSpPr>
        <p:sp>
          <p:nvSpPr>
            <p:cNvPr id="46" name="TextBox 45">
              <a:extLst>
                <a:ext uri="{FF2B5EF4-FFF2-40B4-BE49-F238E27FC236}">
                  <a16:creationId xmlns:a16="http://schemas.microsoft.com/office/drawing/2014/main" id="{5687F90C-0DB5-4B6D-A8EE-0EF2CD4F2F92}"/>
                </a:ext>
              </a:extLst>
            </p:cNvPr>
            <p:cNvSpPr txBox="1"/>
            <p:nvPr/>
          </p:nvSpPr>
          <p:spPr>
            <a:xfrm>
              <a:off x="8037283" y="4944816"/>
              <a:ext cx="3681134" cy="70788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Add </a:t>
              </a:r>
              <a:r>
                <a:rPr kumimoji="0" lang="en-US" sz="2000" b="1" i="1"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business rules</a:t>
              </a:r>
              <a:r>
                <a:rPr kumimoji="0" lang="en-US" sz="2000" b="1" i="1"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a:t>
              </a: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&amp; </a:t>
              </a:r>
              <a:r>
                <a:rPr kumimoji="0" lang="en-US" sz="2000" b="1" i="1"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validation</a:t>
              </a:r>
              <a:r>
                <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 Define </a:t>
              </a:r>
              <a:r>
                <a:rPr kumimoji="0" lang="en-US" sz="2000" b="1" i="1" u="sng"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rPr>
                <a:t>role-based security</a:t>
              </a:r>
              <a:endParaRPr kumimoji="0" lang="en-US" sz="2000" b="0" i="0" u="none" strike="noStrike" kern="1200" cap="none" spc="0" normalizeH="0" baseline="0" noProof="0">
                <a:ln>
                  <a:noFill/>
                </a:ln>
                <a:solidFill>
                  <a:prstClr val="black">
                    <a:lumMod val="85000"/>
                    <a:lumOff val="15000"/>
                  </a:prstClr>
                </a:solidFill>
                <a:effectLst/>
                <a:uLnTx/>
                <a:uFillTx/>
                <a:latin typeface="Segoe UI Light" panose="020B0502040204020203" pitchFamily="34" charset="0"/>
                <a:ea typeface="+mn-ea"/>
                <a:cs typeface="Segoe UI Light" panose="020B0502040204020203" pitchFamily="34" charset="0"/>
              </a:endParaRPr>
            </a:p>
          </p:txBody>
        </p:sp>
        <p:sp>
          <p:nvSpPr>
            <p:cNvPr id="57" name="monitor" title="Icon of a monitor">
              <a:extLst>
                <a:ext uri="{FF2B5EF4-FFF2-40B4-BE49-F238E27FC236}">
                  <a16:creationId xmlns:a16="http://schemas.microsoft.com/office/drawing/2014/main" id="{7B6DA8B5-AAA5-4742-BC3E-01E1A3FD6DBD}"/>
                </a:ext>
              </a:extLst>
            </p:cNvPr>
            <p:cNvSpPr>
              <a:spLocks noChangeAspect="1" noEditPoints="1"/>
            </p:cNvSpPr>
            <p:nvPr/>
          </p:nvSpPr>
          <p:spPr bwMode="auto">
            <a:xfrm>
              <a:off x="8866638" y="3006617"/>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rgbClr val="31313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8" name="Group 17">
              <a:extLst>
                <a:ext uri="{FF2B5EF4-FFF2-40B4-BE49-F238E27FC236}">
                  <a16:creationId xmlns:a16="http://schemas.microsoft.com/office/drawing/2014/main" id="{51C71078-FF45-4D38-8E1E-9461BCA3AEE7}"/>
                </a:ext>
              </a:extLst>
            </p:cNvPr>
            <p:cNvGrpSpPr/>
            <p:nvPr/>
          </p:nvGrpSpPr>
          <p:grpSpPr>
            <a:xfrm>
              <a:off x="10392827" y="3224498"/>
              <a:ext cx="445305" cy="326930"/>
              <a:chOff x="8909646" y="3099282"/>
              <a:chExt cx="335353" cy="246206"/>
            </a:xfrm>
          </p:grpSpPr>
          <p:sp>
            <p:nvSpPr>
              <p:cNvPr id="62" name="Shield_EA18" title="Icon of a shield">
                <a:extLst>
                  <a:ext uri="{FF2B5EF4-FFF2-40B4-BE49-F238E27FC236}">
                    <a16:creationId xmlns:a16="http://schemas.microsoft.com/office/drawing/2014/main" id="{B232CAF5-7632-4B27-9049-90191C3920A3}"/>
                  </a:ext>
                </a:extLst>
              </p:cNvPr>
              <p:cNvSpPr>
                <a:spLocks noChangeAspect="1"/>
              </p:cNvSpPr>
              <p:nvPr/>
            </p:nvSpPr>
            <p:spPr bwMode="auto">
              <a:xfrm>
                <a:off x="9073227" y="3107079"/>
                <a:ext cx="171772" cy="18288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people_4" title="Icon of a person">
                <a:extLst>
                  <a:ext uri="{FF2B5EF4-FFF2-40B4-BE49-F238E27FC236}">
                    <a16:creationId xmlns:a16="http://schemas.microsoft.com/office/drawing/2014/main" id="{28C5A5E8-56AB-41F0-93A9-0F7FCA60F766}"/>
                  </a:ext>
                </a:extLst>
              </p:cNvPr>
              <p:cNvSpPr>
                <a:spLocks noChangeAspect="1" noEditPoints="1"/>
              </p:cNvSpPr>
              <p:nvPr/>
            </p:nvSpPr>
            <p:spPr bwMode="auto">
              <a:xfrm>
                <a:off x="8909646" y="3099282"/>
                <a:ext cx="163581" cy="18288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A0317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12" name="Graphic 11" descr="Key">
                <a:extLst>
                  <a:ext uri="{FF2B5EF4-FFF2-40B4-BE49-F238E27FC236}">
                    <a16:creationId xmlns:a16="http://schemas.microsoft.com/office/drawing/2014/main" id="{75201AAD-BB1C-4967-A9BA-379698F827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10601" y="3162608"/>
                <a:ext cx="182880" cy="182880"/>
              </a:xfrm>
              <a:prstGeom prst="rect">
                <a:avLst/>
              </a:prstGeom>
            </p:spPr>
          </p:pic>
        </p:grpSp>
        <p:grpSp>
          <p:nvGrpSpPr>
            <p:cNvPr id="72" name="Group 71">
              <a:extLst>
                <a:ext uri="{FF2B5EF4-FFF2-40B4-BE49-F238E27FC236}">
                  <a16:creationId xmlns:a16="http://schemas.microsoft.com/office/drawing/2014/main" id="{E2EFDCBA-1BA1-4782-8181-6E45DC3581C9}"/>
                </a:ext>
              </a:extLst>
            </p:cNvPr>
            <p:cNvGrpSpPr/>
            <p:nvPr/>
          </p:nvGrpSpPr>
          <p:grpSpPr>
            <a:xfrm>
              <a:off x="9030974" y="3143698"/>
              <a:ext cx="1243343" cy="844151"/>
              <a:chOff x="9030974" y="3143698"/>
              <a:chExt cx="1243343" cy="844151"/>
            </a:xfrm>
          </p:grpSpPr>
          <p:sp>
            <p:nvSpPr>
              <p:cNvPr id="59" name="Rectangle 58">
                <a:extLst>
                  <a:ext uri="{FF2B5EF4-FFF2-40B4-BE49-F238E27FC236}">
                    <a16:creationId xmlns:a16="http://schemas.microsoft.com/office/drawing/2014/main" id="{57A0EDE2-2375-4351-ABFC-7326C4522C97}"/>
                  </a:ext>
                </a:extLst>
              </p:cNvPr>
              <p:cNvSpPr/>
              <p:nvPr/>
            </p:nvSpPr>
            <p:spPr bwMode="auto">
              <a:xfrm>
                <a:off x="9034981" y="3387963"/>
                <a:ext cx="1239336"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456B7A42-64E4-4BB9-B4F5-C7F48434936D}"/>
                  </a:ext>
                </a:extLst>
              </p:cNvPr>
              <p:cNvSpPr/>
              <p:nvPr/>
            </p:nvSpPr>
            <p:spPr bwMode="auto">
              <a:xfrm>
                <a:off x="9030974" y="3612296"/>
                <a:ext cx="1239336" cy="141253"/>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09FD8499-F6E0-41B3-A343-3B5EDC0B3C53}"/>
                  </a:ext>
                </a:extLst>
              </p:cNvPr>
              <p:cNvSpPr/>
              <p:nvPr/>
            </p:nvSpPr>
            <p:spPr bwMode="auto">
              <a:xfrm>
                <a:off x="9030974" y="3846596"/>
                <a:ext cx="1239336" cy="141253"/>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173BCAAA-EB62-4662-AC70-3B3A2E79FC01}"/>
                  </a:ext>
                </a:extLst>
              </p:cNvPr>
              <p:cNvSpPr/>
              <p:nvPr/>
            </p:nvSpPr>
            <p:spPr bwMode="auto">
              <a:xfrm>
                <a:off x="9030974" y="3143698"/>
                <a:ext cx="1243342" cy="141253"/>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 name="list_4" title="Icon of a checklist">
              <a:extLst>
                <a:ext uri="{FF2B5EF4-FFF2-40B4-BE49-F238E27FC236}">
                  <a16:creationId xmlns:a16="http://schemas.microsoft.com/office/drawing/2014/main" id="{D2F3FEF5-5144-4304-A3B0-5E776BD1AAF5}"/>
                </a:ext>
              </a:extLst>
            </p:cNvPr>
            <p:cNvSpPr>
              <a:spLocks noChangeAspect="1" noEditPoints="1"/>
            </p:cNvSpPr>
            <p:nvPr/>
          </p:nvSpPr>
          <p:spPr bwMode="auto">
            <a:xfrm>
              <a:off x="10426443" y="3682239"/>
              <a:ext cx="365760" cy="247213"/>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 name="Title 6">
            <a:extLst>
              <a:ext uri="{FF2B5EF4-FFF2-40B4-BE49-F238E27FC236}">
                <a16:creationId xmlns:a16="http://schemas.microsoft.com/office/drawing/2014/main" id="{D17D1DCC-34F7-4537-85E6-383141D027EE}"/>
              </a:ext>
              <a:ext uri="{C183D7F6-B498-43B3-948B-1728B52AA6E4}">
                <adec:decorative xmlns:adec="http://schemas.microsoft.com/office/drawing/2017/decorative" val="1"/>
              </a:ext>
            </a:extLst>
          </p:cNvPr>
          <p:cNvSpPr>
            <a:spLocks noGrp="1"/>
          </p:cNvSpPr>
          <p:nvPr>
            <p:ph type="title" idx="4294967295"/>
          </p:nvPr>
        </p:nvSpPr>
        <p:spPr>
          <a:xfrm>
            <a:off x="588263" y="-615553"/>
            <a:ext cx="11018520" cy="615553"/>
          </a:xfrm>
        </p:spPr>
        <p:txBody>
          <a:bodyPr vert="horz" wrap="square" lIns="0" tIns="0" rIns="0" bIns="0" rtlCol="0" anchor="b">
            <a:spAutoFit/>
          </a:bodyPr>
          <a:lstStyle/>
          <a:p>
            <a:r>
              <a:rPr lang="en-US">
                <a:solidFill>
                  <a:schemeClr val="accent6"/>
                </a:solidFill>
              </a:rPr>
              <a:t>Dataverse (Dataverse)</a:t>
            </a:r>
          </a:p>
        </p:txBody>
      </p:sp>
    </p:spTree>
    <p:extLst>
      <p:ext uri="{BB962C8B-B14F-4D97-AF65-F5344CB8AC3E}">
        <p14:creationId xmlns:p14="http://schemas.microsoft.com/office/powerpoint/2010/main" val="65393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500" fill="hold"/>
                                        <p:tgtEl>
                                          <p:spTgt spid="101"/>
                                        </p:tgtEl>
                                        <p:attrNameLst>
                                          <p:attrName>ppt_x</p:attrName>
                                        </p:attrNameLst>
                                      </p:cBhvr>
                                      <p:tavLst>
                                        <p:tav tm="0">
                                          <p:val>
                                            <p:strVal val="#ppt_x"/>
                                          </p:val>
                                        </p:tav>
                                        <p:tav tm="100000">
                                          <p:val>
                                            <p:strVal val="#ppt_x"/>
                                          </p:val>
                                        </p:tav>
                                      </p:tavLst>
                                    </p:anim>
                                    <p:anim calcmode="lin" valueType="num">
                                      <p:cBhvr additive="base">
                                        <p:cTn id="13" dur="500" fill="hold"/>
                                        <p:tgtEl>
                                          <p:spTgt spid="10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7"/>
                                        </p:tgtEl>
                                        <p:attrNameLst>
                                          <p:attrName>style.visibility</p:attrName>
                                        </p:attrNameLst>
                                      </p:cBhvr>
                                      <p:to>
                                        <p:strVal val="visible"/>
                                      </p:to>
                                    </p:set>
                                    <p:anim calcmode="lin" valueType="num">
                                      <p:cBhvr additive="base">
                                        <p:cTn id="17" dur="500" fill="hold"/>
                                        <p:tgtEl>
                                          <p:spTgt spid="77"/>
                                        </p:tgtEl>
                                        <p:attrNameLst>
                                          <p:attrName>ppt_x</p:attrName>
                                        </p:attrNameLst>
                                      </p:cBhvr>
                                      <p:tavLst>
                                        <p:tav tm="0">
                                          <p:val>
                                            <p:strVal val="#ppt_x"/>
                                          </p:val>
                                        </p:tav>
                                        <p:tav tm="100000">
                                          <p:val>
                                            <p:strVal val="#ppt_x"/>
                                          </p:val>
                                        </p:tav>
                                      </p:tavLst>
                                    </p:anim>
                                    <p:anim calcmode="lin" valueType="num">
                                      <p:cBhvr additive="base">
                                        <p:cTn id="18"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4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3.xml><?xml version="1.0" encoding="utf-8"?>
<a:theme xmlns:a="http://schemas.openxmlformats.org/drawingml/2006/main" name="2_Deep Space">
  <a:themeElements>
    <a:clrScheme name="Dynamics Con">
      <a:dk1>
        <a:srgbClr val="000000"/>
      </a:dk1>
      <a:lt1>
        <a:srgbClr val="FFFFFF"/>
      </a:lt1>
      <a:dk2>
        <a:srgbClr val="231F20"/>
      </a:dk2>
      <a:lt2>
        <a:srgbClr val="E7E6E6"/>
      </a:lt2>
      <a:accent1>
        <a:srgbClr val="2B3890"/>
      </a:accent1>
      <a:accent2>
        <a:srgbClr val="27AAE1"/>
      </a:accent2>
      <a:accent3>
        <a:srgbClr val="EE2A7B"/>
      </a:accent3>
      <a:accent4>
        <a:srgbClr val="3CAE2B"/>
      </a:accent4>
      <a:accent5>
        <a:srgbClr val="9D1D96"/>
      </a:accent5>
      <a:accent6>
        <a:srgbClr val="F5E600"/>
      </a:accent6>
      <a:hlink>
        <a:srgbClr val="27AAE1"/>
      </a:hlink>
      <a:folHlink>
        <a:srgbClr val="9D1D9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DeckTemplate.potx" id="{39027C32-B71D-4436-8F98-B88DA53FCAE6}" vid="{D65DBACD-7D61-421D-8E8F-ED7AEA1E4E77}"/>
    </a:ext>
  </a:extLst>
</a:theme>
</file>

<file path=ppt/theme/theme5.xml><?xml version="1.0" encoding="utf-8"?>
<a:theme xmlns:a="http://schemas.openxmlformats.org/drawingml/2006/main" name="Dynamics 365">
  <a:themeElements>
    <a:clrScheme name="Custom 1">
      <a:dk1>
        <a:srgbClr val="3C3C41"/>
      </a:dk1>
      <a:lt1>
        <a:srgbClr val="FFFFFF"/>
      </a:lt1>
      <a:dk2>
        <a:srgbClr val="008272"/>
      </a:dk2>
      <a:lt2>
        <a:srgbClr val="FFFFFF"/>
      </a:lt2>
      <a:accent1>
        <a:srgbClr val="EBEBEB"/>
      </a:accent1>
      <a:accent2>
        <a:srgbClr val="75757A"/>
      </a:accent2>
      <a:accent3>
        <a:srgbClr val="3C3C41"/>
      </a:accent3>
      <a:accent4>
        <a:srgbClr val="7030A0"/>
      </a:accent4>
      <a:accent5>
        <a:srgbClr val="0070C0"/>
      </a:accent5>
      <a:accent6>
        <a:srgbClr val="FFC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8.xml><?xml version="1.0" encoding="utf-8"?>
<a:theme xmlns:a="http://schemas.openxmlformats.org/drawingml/2006/main" name="3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9.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3F3AAE9CD1AE49BE125AA127291EFF" ma:contentTypeVersion="12" ma:contentTypeDescription="Create a new document." ma:contentTypeScope="" ma:versionID="71249f121f74a55ba467abc1fb954c01">
  <xsd:schema xmlns:xsd="http://www.w3.org/2001/XMLSchema" xmlns:xs="http://www.w3.org/2001/XMLSchema" xmlns:p="http://schemas.microsoft.com/office/2006/metadata/properties" xmlns:ns2="65fa2375-ca92-4c3f-8c0c-de858337fcc6" xmlns:ns3="d248a6aa-8123-4eda-9379-53e5b7e5fbdb" targetNamespace="http://schemas.microsoft.com/office/2006/metadata/properties" ma:root="true" ma:fieldsID="8edfe9952bed81b508f8d58b3a1be4d6" ns2:_="" ns3:_="">
    <xsd:import namespace="65fa2375-ca92-4c3f-8c0c-de858337fcc6"/>
    <xsd:import namespace="d248a6aa-8123-4eda-9379-53e5b7e5fbd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fa2375-ca92-4c3f-8c0c-de858337fc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b18230e-d7fc-478b-8606-4ee083279b0c"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248a6aa-8123-4eda-9379-53e5b7e5fbdb"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67ec876-1fe1-45b0-8981-c48980543bda}" ma:internalName="TaxCatchAll" ma:showField="CatchAllData" ma:web="d248a6aa-8123-4eda-9379-53e5b7e5fbd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5fa2375-ca92-4c3f-8c0c-de858337fcc6">
      <Terms xmlns="http://schemas.microsoft.com/office/infopath/2007/PartnerControls"/>
    </lcf76f155ced4ddcb4097134ff3c332f>
    <TaxCatchAll xmlns="d248a6aa-8123-4eda-9379-53e5b7e5fbdb" xsi:nil="true"/>
  </documentManagement>
</p:properties>
</file>

<file path=customXml/itemProps1.xml><?xml version="1.0" encoding="utf-8"?>
<ds:datastoreItem xmlns:ds="http://schemas.openxmlformats.org/officeDocument/2006/customXml" ds:itemID="{93076797-8467-41BB-91A7-9AE8328A6850}">
  <ds:schemaRefs>
    <ds:schemaRef ds:uri="http://schemas.microsoft.com/sharepoint/v3/contenttype/forms"/>
  </ds:schemaRefs>
</ds:datastoreItem>
</file>

<file path=customXml/itemProps2.xml><?xml version="1.0" encoding="utf-8"?>
<ds:datastoreItem xmlns:ds="http://schemas.openxmlformats.org/officeDocument/2006/customXml" ds:itemID="{9E488D57-C063-4848-A0CD-5548BEE37E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fa2375-ca92-4c3f-8c0c-de858337fcc6"/>
    <ds:schemaRef ds:uri="d248a6aa-8123-4eda-9379-53e5b7e5fb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B19C5C-61AD-4793-BB9D-6401AD34A775}">
  <ds:schemaRefs>
    <ds:schemaRef ds:uri="230e9df3-be65-4c73-a93b-d1236ebd677e"/>
    <ds:schemaRef ds:uri="65fa2375-ca92-4c3f-8c0c-de858337fcc6"/>
    <ds:schemaRef ds:uri="71af3243-3dd4-4a8d-8c0d-dd76da1f02a5"/>
    <ds:schemaRef ds:uri="d248a6aa-8123-4eda-9379-53e5b7e5fbdb"/>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{0A90C4CD-21BD-4866-9738-A26ACD489CB8}tf56076705_win32</Template>
  <Application>Microsoft Office PowerPoint</Application>
  <PresentationFormat>Widescreen</PresentationFormat>
  <Slides>56</Slides>
  <Notes>20</Notes>
  <HiddenSlides>33</HiddenSlides>
  <ScaleCrop>false</ScaleCrop>
  <HeadingPairs>
    <vt:vector size="4" baseType="variant">
      <vt:variant>
        <vt:lpstr>Theme</vt:lpstr>
      </vt:variant>
      <vt:variant>
        <vt:i4>9</vt:i4>
      </vt:variant>
      <vt:variant>
        <vt:lpstr>Slide Titles</vt:lpstr>
      </vt:variant>
      <vt:variant>
        <vt:i4>56</vt:i4>
      </vt:variant>
    </vt:vector>
  </HeadingPairs>
  <TitlesOfParts>
    <vt:vector size="65" baseType="lpstr">
      <vt:lpstr>4_WHITE TEMPLATE</vt:lpstr>
      <vt:lpstr>1_White Template</vt:lpstr>
      <vt:lpstr>2_Deep Space</vt:lpstr>
      <vt:lpstr>WHITE TEMPLATE</vt:lpstr>
      <vt:lpstr>Dynamics 365</vt:lpstr>
      <vt:lpstr>Office Theme</vt:lpstr>
      <vt:lpstr>Metropolitan</vt:lpstr>
      <vt:lpstr>3_9-51052_Microsoft_Inspire_Template_Dark</vt:lpstr>
      <vt:lpstr>BA PowerPlatofrm Template Lines 090220</vt:lpstr>
      <vt:lpstr>Power Platform Introduction</vt:lpstr>
      <vt:lpstr>Agenda</vt:lpstr>
      <vt:lpstr>PowerPoint Presentation</vt:lpstr>
      <vt:lpstr>Interest check</vt:lpstr>
      <vt:lpstr>PowerPoint Presentation</vt:lpstr>
      <vt:lpstr>PowerPoint Presentation</vt:lpstr>
      <vt:lpstr>Dataverse</vt:lpstr>
      <vt:lpstr>Microsoft Dataverse  </vt:lpstr>
      <vt:lpstr>Dataverse (Dataverse)</vt:lpstr>
      <vt:lpstr>Dataverse</vt:lpstr>
      <vt:lpstr>Microsoft Dataverse: What’s in the box</vt:lpstr>
      <vt:lpstr>PowerPoint Presentation</vt:lpstr>
      <vt:lpstr>Unifying to one high-productivity application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Solutions in Power Platform  Container for packaging, exporting, deploying  Pro Tips Always use solutions to manage your customizations. Keep a backup of unmanaged solutions before converting to managed. Use Solution Layers to understand conflicts and dependencies.   Types &amp; Solution layering        </vt:lpstr>
      <vt:lpstr>Relationships </vt:lpstr>
      <vt:lpstr>Customizations in Dataverse Solutions</vt:lpstr>
      <vt:lpstr>PowerPoint Presentation</vt:lpstr>
      <vt:lpstr>PowerPoint Presentation</vt:lpstr>
      <vt:lpstr>PowerPoint Presentation</vt:lpstr>
      <vt:lpstr>Power BI</vt:lpstr>
      <vt:lpstr>Prerequisites for working on Power BI</vt:lpstr>
      <vt:lpstr>PowerPoint Presentation</vt:lpstr>
      <vt:lpstr>PowerPoint Presentation</vt:lpstr>
      <vt:lpstr>Installing Power BI Desktop   </vt:lpstr>
      <vt:lpstr>Steps involved in creating Power BI Reports/Dashboards</vt:lpstr>
      <vt:lpstr>Connecting Data source</vt:lpstr>
      <vt:lpstr>Choosing import modes </vt:lpstr>
      <vt:lpstr>Data preparation and modelling</vt:lpstr>
      <vt:lpstr>Understanding the Relationships</vt:lpstr>
      <vt:lpstr>Star Schema Design</vt:lpstr>
      <vt:lpstr>Normalization</vt:lpstr>
      <vt:lpstr>Modelling for high performance scenarios</vt:lpstr>
      <vt:lpstr>Modelling continued..</vt:lpstr>
      <vt:lpstr>Creating visualizations</vt:lpstr>
      <vt:lpstr>Publish to Power BI Service</vt:lpstr>
      <vt:lpstr>Tools to use for development</vt:lpstr>
      <vt:lpstr>Understanding Power BI Embedded</vt:lpstr>
      <vt:lpstr>Integration and extensibility with Power Apps</vt:lpstr>
      <vt:lpstr>Options in Power BI                      Security in Power BI </vt:lpstr>
      <vt:lpstr>Power Automate</vt:lpstr>
      <vt:lpstr>Types of Power Automate Flows</vt:lpstr>
      <vt:lpstr>Features of Power Automate</vt:lpstr>
      <vt:lpstr>Copilot Studio</vt:lpstr>
      <vt:lpstr>PowerPoint Presentation</vt:lpstr>
      <vt:lpstr>DEMO!</vt:lpstr>
      <vt:lpstr>Resources</vt:lpstr>
      <vt:lpstr>Any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Platform Overview</dc:title>
  <dc:creator>Kylie Kiser</dc:creator>
  <cp:revision>5</cp:revision>
  <dcterms:created xsi:type="dcterms:W3CDTF">2022-07-28T13:57:50Z</dcterms:created>
  <dcterms:modified xsi:type="dcterms:W3CDTF">2025-10-03T12:13:36Z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0x0101007D3F3AAE9CD1AE49BE125AA127291EFF</vt:lpwstr>
  </property>
  <property fmtid="{D5CDD505-2E9C-101B-9397-08002B2CF9AE}" pid="3" name="MSIP_Label_50a58a55-8d55-4c7b-aa85-1ae890a4cc64_Enabled">
    <vt:lpwstr>true</vt:lpwstr>
  </property>
  <property fmtid="{D5CDD505-2E9C-101B-9397-08002B2CF9AE}" pid="4" name="MSIP_Label_50a58a55-8d55-4c7b-aa85-1ae890a4cc64_SetDate">
    <vt:lpwstr>2022-08-08T13:28:15Z</vt:lpwstr>
  </property>
  <property fmtid="{D5CDD505-2E9C-101B-9397-08002B2CF9AE}" pid="5" name="MSIP_Label_50a58a55-8d55-4c7b-aa85-1ae890a4cc64_Method">
    <vt:lpwstr>Standard</vt:lpwstr>
  </property>
  <property fmtid="{D5CDD505-2E9C-101B-9397-08002B2CF9AE}" pid="6" name="MSIP_Label_50a58a55-8d55-4c7b-aa85-1ae890a4cc64_Name">
    <vt:lpwstr>50a58a55-8d55-4c7b-aa85-1ae890a4cc64</vt:lpwstr>
  </property>
  <property fmtid="{D5CDD505-2E9C-101B-9397-08002B2CF9AE}" pid="7" name="MSIP_Label_50a58a55-8d55-4c7b-aa85-1ae890a4cc64_SiteId">
    <vt:lpwstr>e85feadf-11e7-47bb-a160-43b98dcc96f1</vt:lpwstr>
  </property>
  <property fmtid="{D5CDD505-2E9C-101B-9397-08002B2CF9AE}" pid="8" name="MSIP_Label_50a58a55-8d55-4c7b-aa85-1ae890a4cc64_ActionId">
    <vt:lpwstr>b414c2f9-6894-485a-a9c8-678907c82566</vt:lpwstr>
  </property>
  <property fmtid="{D5CDD505-2E9C-101B-9397-08002B2CF9AE}" pid="9" name="MSIP_Label_50a58a55-8d55-4c7b-aa85-1ae890a4cc64_ContentBits">
    <vt:lpwstr>0</vt:lpwstr>
  </property>
  <property fmtid="{D5CDD505-2E9C-101B-9397-08002B2CF9AE}" pid="10" name="MediaServiceImageTags">
    <vt:lpwstr/>
  </property>
</Properties>
</file>